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666" r:id="rId2"/>
  </p:sldMasterIdLst>
  <p:notesMasterIdLst>
    <p:notesMasterId r:id="rId87"/>
  </p:notesMasterIdLst>
  <p:handoutMasterIdLst>
    <p:handoutMasterId r:id="rId88"/>
  </p:handoutMasterIdLst>
  <p:sldIdLst>
    <p:sldId id="332" r:id="rId3"/>
    <p:sldId id="1080" r:id="rId4"/>
    <p:sldId id="1889" r:id="rId5"/>
    <p:sldId id="1081" r:id="rId6"/>
    <p:sldId id="1969" r:id="rId7"/>
    <p:sldId id="1393" r:id="rId8"/>
    <p:sldId id="1893" r:id="rId9"/>
    <p:sldId id="1892" r:id="rId10"/>
    <p:sldId id="1894" r:id="rId11"/>
    <p:sldId id="1895" r:id="rId12"/>
    <p:sldId id="1896" r:id="rId13"/>
    <p:sldId id="1897" r:id="rId14"/>
    <p:sldId id="1898" r:id="rId15"/>
    <p:sldId id="1899" r:id="rId16"/>
    <p:sldId id="1900" r:id="rId17"/>
    <p:sldId id="1901" r:id="rId18"/>
    <p:sldId id="1902" r:id="rId19"/>
    <p:sldId id="1903" r:id="rId20"/>
    <p:sldId id="1904" r:id="rId21"/>
    <p:sldId id="1905" r:id="rId22"/>
    <p:sldId id="1906" r:id="rId23"/>
    <p:sldId id="1907" r:id="rId24"/>
    <p:sldId id="1908" r:id="rId25"/>
    <p:sldId id="1909" r:id="rId26"/>
    <p:sldId id="1910" r:id="rId27"/>
    <p:sldId id="1911" r:id="rId28"/>
    <p:sldId id="1912" r:id="rId29"/>
    <p:sldId id="1913" r:id="rId30"/>
    <p:sldId id="1914" r:id="rId31"/>
    <p:sldId id="1915" r:id="rId32"/>
    <p:sldId id="1916" r:id="rId33"/>
    <p:sldId id="1917" r:id="rId34"/>
    <p:sldId id="1918" r:id="rId35"/>
    <p:sldId id="1919" r:id="rId36"/>
    <p:sldId id="1920" r:id="rId37"/>
    <p:sldId id="1921" r:id="rId38"/>
    <p:sldId id="1922" r:id="rId39"/>
    <p:sldId id="1923" r:id="rId40"/>
    <p:sldId id="1924" r:id="rId41"/>
    <p:sldId id="1925" r:id="rId42"/>
    <p:sldId id="1926" r:id="rId43"/>
    <p:sldId id="1927" r:id="rId44"/>
    <p:sldId id="1928" r:id="rId45"/>
    <p:sldId id="1929" r:id="rId46"/>
    <p:sldId id="1930" r:id="rId47"/>
    <p:sldId id="1931" r:id="rId48"/>
    <p:sldId id="1932" r:id="rId49"/>
    <p:sldId id="1933" r:id="rId50"/>
    <p:sldId id="1934" r:id="rId51"/>
    <p:sldId id="1935" r:id="rId52"/>
    <p:sldId id="1936" r:id="rId53"/>
    <p:sldId id="1937" r:id="rId54"/>
    <p:sldId id="1938" r:id="rId55"/>
    <p:sldId id="1939" r:id="rId56"/>
    <p:sldId id="1940" r:id="rId57"/>
    <p:sldId id="1968" r:id="rId58"/>
    <p:sldId id="1941" r:id="rId59"/>
    <p:sldId id="1942" r:id="rId60"/>
    <p:sldId id="1943" r:id="rId61"/>
    <p:sldId id="1944" r:id="rId62"/>
    <p:sldId id="1945" r:id="rId63"/>
    <p:sldId id="1946" r:id="rId64"/>
    <p:sldId id="1947" r:id="rId65"/>
    <p:sldId id="1948" r:id="rId66"/>
    <p:sldId id="1949" r:id="rId67"/>
    <p:sldId id="1950" r:id="rId68"/>
    <p:sldId id="1951" r:id="rId69"/>
    <p:sldId id="1952" r:id="rId70"/>
    <p:sldId id="1953" r:id="rId71"/>
    <p:sldId id="1954" r:id="rId72"/>
    <p:sldId id="1955" r:id="rId73"/>
    <p:sldId id="1956" r:id="rId74"/>
    <p:sldId id="1957" r:id="rId75"/>
    <p:sldId id="1958" r:id="rId76"/>
    <p:sldId id="1959" r:id="rId77"/>
    <p:sldId id="1960" r:id="rId78"/>
    <p:sldId id="1961" r:id="rId79"/>
    <p:sldId id="1962" r:id="rId80"/>
    <p:sldId id="1963" r:id="rId81"/>
    <p:sldId id="1964" r:id="rId82"/>
    <p:sldId id="1965" r:id="rId83"/>
    <p:sldId id="1966" r:id="rId84"/>
    <p:sldId id="1967" r:id="rId85"/>
    <p:sldId id="1711" r:id="rId8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">
          <p15:clr>
            <a:srgbClr val="A4A3A4"/>
          </p15:clr>
        </p15:guide>
        <p15:guide id="2" orient="horz" pos="618">
          <p15:clr>
            <a:srgbClr val="A4A3A4"/>
          </p15:clr>
        </p15:guide>
        <p15:guide id="3" orient="horz" pos="754">
          <p15:clr>
            <a:srgbClr val="A4A3A4"/>
          </p15:clr>
        </p15:guide>
        <p15:guide id="4" orient="horz" pos="3974">
          <p15:clr>
            <a:srgbClr val="A4A3A4"/>
          </p15:clr>
        </p15:guide>
        <p15:guide id="5" orient="horz" pos="4080">
          <p15:clr>
            <a:srgbClr val="A4A3A4"/>
          </p15:clr>
        </p15:guide>
        <p15:guide id="6" orient="horz" pos="4271">
          <p15:clr>
            <a:srgbClr val="A4A3A4"/>
          </p15:clr>
        </p15:guide>
        <p15:guide id="7" orient="horz" pos="3777">
          <p15:clr>
            <a:srgbClr val="A4A3A4"/>
          </p15:clr>
        </p15:guide>
        <p15:guide id="8" pos="7302">
          <p15:clr>
            <a:srgbClr val="A4A3A4"/>
          </p15:clr>
        </p15:guide>
        <p15:guide id="9" pos="332">
          <p15:clr>
            <a:srgbClr val="A4A3A4"/>
          </p15:clr>
        </p15:guide>
        <p15:guide id="10" pos="3840">
          <p15:clr>
            <a:srgbClr val="A4A3A4"/>
          </p15:clr>
        </p15:guide>
        <p15:guide id="11" pos="3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8">
          <p15:clr>
            <a:srgbClr val="A4A3A4"/>
          </p15:clr>
        </p15:guide>
        <p15:guide id="2" orient="horz" pos="520">
          <p15:clr>
            <a:srgbClr val="A4A3A4"/>
          </p15:clr>
        </p15:guide>
        <p15:guide id="3" orient="horz" pos="5440">
          <p15:clr>
            <a:srgbClr val="A4A3A4"/>
          </p15:clr>
        </p15:guide>
        <p15:guide id="4" orient="horz" pos="5768">
          <p15:clr>
            <a:srgbClr val="A4A3A4"/>
          </p15:clr>
        </p15:guide>
        <p15:guide id="5" orient="horz" pos="5576">
          <p15:clr>
            <a:srgbClr val="A4A3A4"/>
          </p15:clr>
        </p15:guide>
        <p15:guide id="6" orient="horz" pos="5694">
          <p15:clr>
            <a:srgbClr val="A4A3A4"/>
          </p15:clr>
        </p15:guide>
        <p15:guide id="7" pos="3974">
          <p15:clr>
            <a:srgbClr val="A4A3A4"/>
          </p15:clr>
        </p15:guide>
        <p15:guide id="8" pos="3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  <a:srgbClr val="FF6600"/>
    <a:srgbClr val="242D3C"/>
    <a:srgbClr val="16C6CC"/>
    <a:srgbClr val="FFD85C"/>
    <a:srgbClr val="FFBA32"/>
    <a:srgbClr val="FFFFFF"/>
    <a:srgbClr val="E45327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4" autoAdjust="0"/>
    <p:restoredTop sz="87709" autoAdjust="0"/>
  </p:normalViewPr>
  <p:slideViewPr>
    <p:cSldViewPr showGuides="1">
      <p:cViewPr varScale="1">
        <p:scale>
          <a:sx n="80" d="100"/>
          <a:sy n="80" d="100"/>
        </p:scale>
        <p:origin x="614" y="437"/>
      </p:cViewPr>
      <p:guideLst>
        <p:guide orient="horz" pos="164"/>
        <p:guide orient="horz" pos="618"/>
        <p:guide orient="horz" pos="754"/>
        <p:guide orient="horz" pos="3974"/>
        <p:guide orient="horz" pos="4080"/>
        <p:guide orient="horz" pos="4271"/>
        <p:guide orient="horz" pos="3777"/>
        <p:guide pos="7302"/>
        <p:guide pos="332"/>
        <p:guide pos="3840"/>
        <p:guide pos="3744"/>
      </p:guideLst>
    </p:cSldViewPr>
  </p:slideViewPr>
  <p:outlineViewPr>
    <p:cViewPr>
      <p:scale>
        <a:sx n="33" d="100"/>
        <a:sy n="33" d="100"/>
      </p:scale>
      <p:origin x="0" y="-417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36348"/>
    </p:cViewPr>
  </p:sorterViewPr>
  <p:notesViewPr>
    <p:cSldViewPr>
      <p:cViewPr varScale="1">
        <p:scale>
          <a:sx n="91" d="100"/>
          <a:sy n="91" d="100"/>
        </p:scale>
        <p:origin x="3750" y="96"/>
      </p:cViewPr>
      <p:guideLst>
        <p:guide orient="horz" pos="3008"/>
        <p:guide orient="horz" pos="520"/>
        <p:guide orient="horz" pos="5440"/>
        <p:guide orient="horz" pos="5768"/>
        <p:guide orient="horz" pos="5576"/>
        <p:guide orient="horz" pos="5694"/>
        <p:guide pos="3974"/>
        <p:guide pos="3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229" y="107503"/>
            <a:ext cx="4320496" cy="2398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1989137" y="351842"/>
            <a:ext cx="4319587" cy="2286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algn="l"/>
            <a:fld id="{CB446F43-867F-4F64-92FD-6C8496B9358B}" type="datetimeFigureOut">
              <a:rPr lang="zh-CN" altLang="en-US" smtClean="0"/>
              <a:t>2020/2/5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518112" y="8748464"/>
            <a:ext cx="2971800" cy="321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085183" y="8748464"/>
            <a:ext cx="1223541" cy="3235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15FF29FA-1BF5-411D-8347-0A24CCE555CE}" type="slidenum">
              <a:rPr lang="zh-CN" altLang="en-US" dirty="0" smtClean="0"/>
              <a:t>‹#›</a:t>
            </a:fld>
            <a:r>
              <a:rPr lang="zh-CN" altLang="en-US" dirty="0"/>
              <a:t> 页 讲义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29000" y="1312195"/>
            <a:ext cx="2879725" cy="1603621"/>
            <a:chOff x="0" y="1312195"/>
            <a:chExt cx="6858000" cy="1603621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429000" y="3980364"/>
            <a:ext cx="2879725" cy="1603621"/>
            <a:chOff x="0" y="1312195"/>
            <a:chExt cx="6858000" cy="1603621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3429000" y="6629089"/>
            <a:ext cx="2879725" cy="1603621"/>
            <a:chOff x="0" y="1312195"/>
            <a:chExt cx="6858000" cy="160362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0" y="131219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0" y="171310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0" y="2114005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0" y="2514910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0" y="2915816"/>
              <a:ext cx="6858000" cy="0"/>
            </a:xfrm>
            <a:prstGeom prst="line">
              <a:avLst/>
            </a:prstGeom>
            <a:ln>
              <a:solidFill>
                <a:srgbClr val="C0C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矩形 31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328526" y="989904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6" name="矩形 35"/>
          <p:cNvSpPr/>
          <p:nvPr/>
        </p:nvSpPr>
        <p:spPr>
          <a:xfrm>
            <a:off x="3328526" y="3672587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sp>
        <p:nvSpPr>
          <p:cNvPr id="37" name="矩形 36"/>
          <p:cNvSpPr/>
          <p:nvPr/>
        </p:nvSpPr>
        <p:spPr>
          <a:xfrm>
            <a:off x="3328526" y="63213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C0C0C0"/>
                </a:solidFill>
              </a:rPr>
              <a:t>此处记录讲义</a:t>
            </a:r>
          </a:p>
        </p:txBody>
      </p:sp>
      <p:pic>
        <p:nvPicPr>
          <p:cNvPr id="38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2929386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5581827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 descr="E:\设计素材\shado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275" y="8232710"/>
            <a:ext cx="2663701" cy="30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E:\设计素材\shad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5292080"/>
            <a:ext cx="5759450" cy="3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988840" y="114299"/>
            <a:ext cx="4319884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 dirty="0"/>
              <a:t>此处添加页眉信息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988840" y="347370"/>
            <a:ext cx="4319885" cy="2330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51D64F8-606E-4201-A2DE-1AF0754CE781}" type="datetimeFigureOut">
              <a:rPr lang="zh-CN" altLang="en-US" smtClean="0"/>
              <a:t>2020/2/5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404813" y="971550"/>
            <a:ext cx="7670801" cy="4316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49275" y="5508104"/>
            <a:ext cx="5759450" cy="28780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549523" y="8748465"/>
            <a:ext cx="2971800" cy="2875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zh-CN" altLang="en-US" dirty="0"/>
              <a:t>此处添加页脚信息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748713"/>
            <a:ext cx="2424112" cy="2873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zh-CN" altLang="en-US" dirty="0"/>
              <a:t>第 </a:t>
            </a:r>
            <a:fld id="{CE884005-AAD7-43DA-8323-709AF992FEE5}" type="slidenum">
              <a:rPr lang="zh-CN" altLang="en-US" dirty="0" smtClean="0"/>
              <a:t>‹#›</a:t>
            </a:fld>
            <a:r>
              <a:rPr lang="zh-CN" altLang="en-US" dirty="0"/>
              <a:t> 页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723669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49275" y="114299"/>
            <a:ext cx="1368152" cy="46614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0" y="8676457"/>
            <a:ext cx="6858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1pPr>
    <a:lvl2pPr marL="6286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2pPr>
    <a:lvl3pPr marL="10858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3pPr>
    <a:lvl4pPr marL="15430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4pPr>
    <a:lvl5pPr marL="2000250" indent="-171450" algn="l" defTabSz="914400" rtl="0" eaLnBrk="1" fontAlgn="ctr" latinLnBrk="0" hangingPunct="1">
      <a:buSzPct val="70000"/>
      <a:buFont typeface="Wingdings" panose="05000000000000000000" pitchFamily="2" charset="2"/>
      <a:buChar char="l"/>
      <a:defRPr sz="1200" kern="1200">
        <a:solidFill>
          <a:schemeClr val="tx1">
            <a:lumMod val="75000"/>
            <a:lumOff val="25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404813" y="971550"/>
            <a:ext cx="7670801" cy="431641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1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2905BF-42AB-4EB2-B1DB-72CD92706662}" type="slidenum">
              <a:rPr lang="en-US" altLang="zh-CN" sz="1300">
                <a:latin typeface="Times New Roman" panose="02020603050405020304" pitchFamily="18" charset="0"/>
              </a:rPr>
              <a:pPr/>
              <a:t>11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035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D6BA75-2ADE-48EA-B5AF-6FF2C85D3F46}" type="slidenum">
              <a:rPr lang="en-US" altLang="zh-CN" sz="1300">
                <a:latin typeface="Times New Roman" panose="02020603050405020304" pitchFamily="18" charset="0"/>
              </a:rPr>
              <a:pPr/>
              <a:t>12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7840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437BB1C-E014-4704-BA33-E661CCF4FF47}" type="slidenum">
              <a:rPr lang="en-US" altLang="zh-CN" sz="1300">
                <a:latin typeface="Times New Roman" panose="02020603050405020304" pitchFamily="18" charset="0"/>
              </a:rPr>
              <a:pPr/>
              <a:t>13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74073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4DD2D2-1E82-499B-B1F3-5BD89D0B4490}" type="slidenum">
              <a:rPr lang="en-US" altLang="zh-CN" sz="1300">
                <a:latin typeface="Times New Roman" panose="02020603050405020304" pitchFamily="18" charset="0"/>
              </a:rPr>
              <a:pPr/>
              <a:t>14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3488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700F4770-0EAF-4BF2-8E85-D58695136B7E}" type="slidenum">
              <a:rPr lang="en-US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939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A69F9B9-9990-4E74-A5F6-E5D7D308E1E9}" type="slidenum">
              <a:rPr lang="en-US" altLang="zh-CN" sz="1300">
                <a:latin typeface="Times New Roman" panose="02020603050405020304" pitchFamily="18" charset="0"/>
              </a:rPr>
              <a:pPr/>
              <a:t>16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7230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95CDEF-3ADE-48CC-B941-2DCDF855B4D4}" type="slidenum">
              <a:rPr lang="en-US" altLang="zh-CN" sz="1300">
                <a:latin typeface="Times New Roman" panose="02020603050405020304" pitchFamily="18" charset="0"/>
              </a:rPr>
              <a:pPr/>
              <a:t>17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040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3CA38F-D344-4212-812B-5B602F322E6B}" type="slidenum">
              <a:rPr lang="en-US" altLang="zh-CN" sz="1300">
                <a:latin typeface="Times New Roman" panose="02020603050405020304" pitchFamily="18" charset="0"/>
              </a:rPr>
              <a:pPr/>
              <a:t>21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3304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156D107-D578-43AE-92DB-EC056CDA9373}" type="slidenum">
              <a:rPr lang="en-US" altLang="zh-CN" sz="1300">
                <a:latin typeface="Times New Roman" panose="02020603050405020304" pitchFamily="18" charset="0"/>
              </a:rPr>
              <a:pPr/>
              <a:t>23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82962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B019C3-8A25-4C16-8053-14CCD3821D94}" type="slidenum">
              <a:rPr lang="en-US" altLang="zh-CN" sz="1300">
                <a:latin typeface="Times New Roman" panose="02020603050405020304" pitchFamily="18" charset="0"/>
              </a:rPr>
              <a:pPr/>
              <a:t>25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25111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51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3" name="文本占位符 51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2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5D59D4-248C-4AAF-904D-7F06BE1C42DC}" type="slidenum">
              <a:rPr lang="en-US" altLang="zh-CN" sz="1300">
                <a:latin typeface="Times New Roman" panose="02020603050405020304" pitchFamily="18" charset="0"/>
              </a:rPr>
              <a:pPr/>
              <a:t>26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2793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AEAE84-7CFC-48B1-9AB5-B3E652167D11}" type="slidenum">
              <a:rPr lang="en-US" altLang="zh-CN" sz="1300">
                <a:latin typeface="Times New Roman" panose="02020603050405020304" pitchFamily="18" charset="0"/>
              </a:rPr>
              <a:pPr/>
              <a:t>27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91485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551C610-A8D8-44C1-B661-1896B83089A4}" type="slidenum">
              <a:rPr lang="en-US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12273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3E5D375-8CC7-46AD-9DB4-CABC589579CD}" type="slidenum">
              <a:rPr lang="en-US" altLang="zh-CN" sz="1300">
                <a:latin typeface="Times New Roman" panose="02020603050405020304" pitchFamily="18" charset="0"/>
              </a:rPr>
              <a:pPr/>
              <a:t>29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6874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A0B830-1236-464A-84EF-3FF0B3CB0852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30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192422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EF3877-8597-44DB-889D-9C4BD4ED3CAC}" type="slidenum">
              <a:rPr lang="en-US" altLang="zh-CN" sz="1300">
                <a:latin typeface="Times New Roman" panose="02020603050405020304" pitchFamily="18" charset="0"/>
              </a:rPr>
              <a:pPr/>
              <a:t>31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18462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63E3ED1-5B57-4430-B7B8-3FC16A9ACB5C}" type="slidenum">
              <a:rPr lang="en-US" altLang="zh-CN" sz="1300">
                <a:latin typeface="Times New Roman" panose="02020603050405020304" pitchFamily="18" charset="0"/>
              </a:rPr>
              <a:pPr/>
              <a:t>33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46393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6F1E901-8D51-449B-9879-2DA8D72EA0DF}" type="slidenum">
              <a:rPr lang="en-US" altLang="zh-CN" sz="1300">
                <a:latin typeface="Times New Roman" panose="02020603050405020304" pitchFamily="18" charset="0"/>
              </a:rPr>
              <a:pPr/>
              <a:t>34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Two simple multiple access control techniques.</a:t>
            </a:r>
          </a:p>
          <a:p>
            <a:endParaRPr lang="en-US" altLang="zh-CN"/>
          </a:p>
          <a:p>
            <a:r>
              <a:rPr lang="en-US" altLang="zh-CN"/>
              <a:t>Each mobile</a:t>
            </a:r>
            <a:r>
              <a:rPr lang="ja-JP" altLang="en-US"/>
              <a:t>’</a:t>
            </a:r>
            <a:r>
              <a:rPr lang="en-US" altLang="ja-JP"/>
              <a:t>s share of the bandwidth is divided into portions for the uplink and the downlink. Also, possibly, out of band signaling.</a:t>
            </a:r>
          </a:p>
          <a:p>
            <a:endParaRPr lang="en-US" altLang="zh-CN"/>
          </a:p>
          <a:p>
            <a:r>
              <a:rPr lang="en-US" altLang="zh-CN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1014765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FD2A3CE-AFCF-4A37-BB30-CF124B447375}" type="slidenum">
              <a:rPr lang="en-US" altLang="zh-CN" sz="1300">
                <a:latin typeface="Times New Roman" panose="02020603050405020304" pitchFamily="18" charset="0"/>
              </a:rPr>
              <a:pPr/>
              <a:t>35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7170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06D0CB3-C742-4C1D-BC49-1B7770C9398A}" type="slidenum">
              <a:rPr lang="en-US" altLang="zh-CN" sz="1300">
                <a:latin typeface="Times New Roman" panose="02020603050405020304" pitchFamily="18" charset="0"/>
              </a:rPr>
              <a:pPr/>
              <a:t>36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41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5030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FA72B39-A3CA-4F2A-8A2B-32F8B9A167EA}" type="slidenum">
              <a:rPr lang="en-US" altLang="zh-CN" sz="1300">
                <a:latin typeface="Times New Roman" panose="02020603050405020304" pitchFamily="18" charset="0"/>
              </a:rPr>
              <a:pPr/>
              <a:t>37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633308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99AA035-1464-4631-BC3D-8E03868BD359}" type="slidenum">
              <a:rPr lang="en-US" altLang="zh-CN" sz="1300">
                <a:latin typeface="Times New Roman" panose="02020603050405020304" pitchFamily="18" charset="0"/>
              </a:rPr>
              <a:pPr/>
              <a:t>38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48545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CC450DB-F9B3-4A92-897C-B23C073AD626}" type="slidenum">
              <a:rPr lang="en-US" altLang="zh-CN" sz="1300">
                <a:latin typeface="Times New Roman" panose="02020603050405020304" pitchFamily="18" charset="0"/>
              </a:rPr>
              <a:pPr/>
              <a:t>39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87222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E853791-4AEC-458C-A969-7D57DA3D66AE}" type="slidenum">
              <a:rPr lang="en-US" altLang="zh-CN" sz="1300">
                <a:latin typeface="Times New Roman" panose="02020603050405020304" pitchFamily="18" charset="0"/>
              </a:rPr>
              <a:pPr/>
              <a:t>40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30238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A459E5-6A86-4866-B041-7A871A6758EA}" type="slidenum">
              <a:rPr lang="en-US" altLang="zh-CN" sz="1300">
                <a:latin typeface="Times New Roman" panose="02020603050405020304" pitchFamily="18" charset="0"/>
              </a:rPr>
              <a:pPr/>
              <a:t>41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23524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3B6FFB2-66FA-4F3B-A385-D50A6E38E5EA}" type="slidenum">
              <a:rPr lang="en-US" altLang="zh-CN" sz="1300">
                <a:latin typeface="Times New Roman" panose="02020603050405020304" pitchFamily="18" charset="0"/>
              </a:rPr>
              <a:pPr/>
              <a:t>42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21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A6FF7E-3884-4DCE-9657-3C425FBB08C6}" type="slidenum">
              <a:rPr lang="en-US" altLang="zh-CN" sz="1300">
                <a:latin typeface="Times New Roman" panose="02020603050405020304" pitchFamily="18" charset="0"/>
              </a:rPr>
              <a:pPr/>
              <a:t>43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755409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1F86E88-F5B2-46FA-9366-0B0B61ACAD4C}" type="slidenum">
              <a:rPr lang="en-US" altLang="zh-CN" sz="1300">
                <a:latin typeface="Times New Roman" panose="02020603050405020304" pitchFamily="18" charset="0"/>
              </a:rPr>
              <a:pPr/>
              <a:t>44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75773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5C71B14-2038-4B4A-92FD-3135E3BE97D6}" type="slidenum">
              <a:rPr lang="en-US" altLang="zh-CN" sz="1300">
                <a:latin typeface="Times New Roman" panose="02020603050405020304" pitchFamily="18" charset="0"/>
              </a:rPr>
              <a:pPr/>
              <a:t>45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200504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7F7B0C9-01B9-474B-9835-695FEFC446B2}" type="slidenum">
              <a:rPr lang="en-US" altLang="zh-CN" sz="1300">
                <a:latin typeface="Times New Roman" panose="02020603050405020304" pitchFamily="18" charset="0"/>
              </a:rPr>
              <a:pPr/>
              <a:t>46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6767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29697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9699" name="文本占位符 2969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4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9F5640EF-55AC-4ED2-B32B-CF91749DBFF7}" type="slidenum">
              <a:rPr lang="en-US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75410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3ACE7F-159D-4071-B6AF-EF318730699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48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08607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C04EC0E-7BE3-497F-A5BE-039A34F6189D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49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10131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158578A-8F20-4FF4-A174-590502E2F570}" type="slidenum">
              <a:rPr lang="en-US" altLang="zh-CN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50</a:t>
            </a:fld>
            <a:endParaRPr lang="en-US" altLang="zh-CN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27602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D4034D6-CACC-4B9F-82AC-7BDF0F17D340}" type="slidenum">
              <a:rPr lang="en-US" altLang="zh-CN" sz="1300">
                <a:latin typeface="Times New Roman" panose="02020603050405020304" pitchFamily="18" charset="0"/>
              </a:rPr>
              <a:pPr/>
              <a:t>51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94014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03DD7A3-2D3D-4CB7-8B76-E938CFBDEDBD}" type="slidenum">
              <a:rPr lang="en-US" altLang="zh-CN" sz="1300">
                <a:latin typeface="Times New Roman" panose="02020603050405020304" pitchFamily="18" charset="0"/>
              </a:rPr>
              <a:pPr/>
              <a:t>52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759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CD4732-BCA8-49F9-8181-CC26BA0F7BAB}" type="slidenum">
              <a:rPr lang="en-US" altLang="zh-CN" sz="1300">
                <a:latin typeface="Times New Roman" panose="02020603050405020304" pitchFamily="18" charset="0"/>
              </a:rPr>
              <a:pPr/>
              <a:t>53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864924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81AD779-C3DC-498C-9715-E6FE38E94ADE}" type="slidenum">
              <a:rPr lang="en-US" altLang="zh-CN" sz="1300">
                <a:latin typeface="Times New Roman" panose="02020603050405020304" pitchFamily="18" charset="0"/>
              </a:rPr>
              <a:pPr/>
              <a:t>54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/>
              <a:t>ICMP</a:t>
            </a:r>
          </a:p>
          <a:p>
            <a:pPr marL="171450" indent="-171450"/>
            <a:r>
              <a:rPr lang="en-US" altLang="zh-CN" dirty="0"/>
              <a:t>Traceroute</a:t>
            </a:r>
            <a:r>
              <a:rPr lang="zh-CN" altLang="en-US" dirty="0"/>
              <a:t>的用法为</a:t>
            </a:r>
            <a:r>
              <a:rPr lang="en-US" altLang="zh-CN" dirty="0"/>
              <a:t>: Traceroute [options] &lt;IP-address or domain-name&gt; [data size]</a:t>
            </a:r>
          </a:p>
          <a:p>
            <a:pPr marL="0" indent="0">
              <a:buNone/>
            </a:pPr>
            <a:r>
              <a:rPr lang="en-US" altLang="zh-CN" dirty="0"/>
              <a:t>[options]</a:t>
            </a:r>
            <a:r>
              <a:rPr lang="zh-CN" altLang="en-US" dirty="0"/>
              <a:t>的内容有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[-n]:</a:t>
            </a:r>
            <a:r>
              <a:rPr lang="zh-CN" altLang="en-US" dirty="0"/>
              <a:t>显示的地址是用数字表示而不是符号</a:t>
            </a:r>
          </a:p>
          <a:p>
            <a:pPr marL="0" indent="0">
              <a:buNone/>
            </a:pPr>
            <a:r>
              <a:rPr lang="en-US" altLang="zh-CN" dirty="0"/>
              <a:t>[-v]:</a:t>
            </a:r>
            <a:r>
              <a:rPr lang="zh-CN" altLang="en-US" dirty="0"/>
              <a:t>长输出</a:t>
            </a:r>
          </a:p>
          <a:p>
            <a:pPr marL="0" indent="0">
              <a:buNone/>
            </a:pPr>
            <a:r>
              <a:rPr lang="en-US" altLang="zh-CN" dirty="0"/>
              <a:t>[-p]:UDP</a:t>
            </a:r>
            <a:r>
              <a:rPr lang="zh-CN" altLang="en-US" dirty="0"/>
              <a:t>端口设置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33434)</a:t>
            </a:r>
          </a:p>
          <a:p>
            <a:pPr marL="0" indent="0">
              <a:buNone/>
            </a:pPr>
            <a:r>
              <a:rPr lang="en-US" altLang="zh-CN" dirty="0"/>
              <a:t>[-q]:</a:t>
            </a:r>
            <a:r>
              <a:rPr lang="zh-CN" altLang="en-US" dirty="0"/>
              <a:t>设置</a:t>
            </a:r>
            <a:r>
              <a:rPr lang="en-US" altLang="zh-CN" dirty="0"/>
              <a:t>TTL</a:t>
            </a:r>
            <a:r>
              <a:rPr lang="zh-CN" altLang="en-US" dirty="0"/>
              <a:t>测试数目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3)</a:t>
            </a:r>
          </a:p>
          <a:p>
            <a:pPr marL="0" indent="0">
              <a:buNone/>
            </a:pPr>
            <a:r>
              <a:rPr lang="en-US" altLang="zh-CN" dirty="0"/>
              <a:t>[-t]:</a:t>
            </a:r>
            <a:r>
              <a:rPr lang="zh-CN" altLang="en-US" dirty="0"/>
              <a:t>设置测包的服务类型</a:t>
            </a:r>
          </a:p>
          <a:p>
            <a:pPr marL="0" indent="0">
              <a:buNone/>
            </a:pPr>
            <a:r>
              <a:rPr lang="en-US" altLang="zh-CN" dirty="0"/>
              <a:t>[data size]:</a:t>
            </a:r>
            <a:r>
              <a:rPr lang="zh-CN" altLang="en-US" dirty="0"/>
              <a:t>每次测试包的数据字节长度</a:t>
            </a:r>
            <a:r>
              <a:rPr lang="en-US" altLang="zh-CN" dirty="0"/>
              <a:t>(</a:t>
            </a:r>
            <a:r>
              <a:rPr lang="zh-CN" altLang="en-US" dirty="0"/>
              <a:t>缺省为</a:t>
            </a:r>
            <a:r>
              <a:rPr lang="en-US" altLang="zh-CN" dirty="0"/>
              <a:t>38)</a:t>
            </a:r>
          </a:p>
          <a:p>
            <a:pPr mar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5644100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228160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4508FE-195E-48A5-91AC-5EE198BBA0D4}" type="slidenum">
              <a:rPr lang="en-US" altLang="zh-CN" sz="1300">
                <a:latin typeface="Times New Roman" panose="02020603050405020304" pitchFamily="18" charset="0"/>
              </a:rPr>
              <a:pPr/>
              <a:t>56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448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3072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 algn="r"/>
            <a:fld id="{9A0DB2DC-4C9A-4742-B13C-FB6460FD3503}" type="slidenum">
              <a:rPr lang="en-US" sz="1200" dirty="0"/>
              <a:t>6</a:t>
            </a:fld>
            <a:endParaRPr lang="en-US" sz="12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E0A21AC-9A27-4865-875D-35E4217C4695}" type="slidenum">
              <a:rPr lang="en-US" altLang="zh-CN" sz="1300">
                <a:latin typeface="Times New Roman" panose="02020603050405020304" pitchFamily="18" charset="0"/>
              </a:rPr>
              <a:pPr/>
              <a:t>57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404709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1BD74A87-69EE-4CB5-816C-78B0EB976DF5}" type="slidenum">
              <a:rPr lang="en-US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285679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D966BD7-CB0B-4CC4-A8AE-FE486DFFED7F}" type="slidenum">
              <a:rPr lang="en-US" altLang="zh-CN" sz="1300">
                <a:latin typeface="Times New Roman" panose="02020603050405020304" pitchFamily="18" charset="0"/>
              </a:rPr>
              <a:pPr/>
              <a:t>62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1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08204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EEB145-8858-4054-B9FE-3B469368E13D}" type="slidenum">
              <a:rPr lang="en-US" altLang="zh-CN" sz="1300">
                <a:latin typeface="Times New Roman" panose="02020603050405020304" pitchFamily="18" charset="0"/>
              </a:rPr>
              <a:pPr/>
              <a:t>63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284880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7844480-0767-4F2C-8D58-5EA44D43AF7A}" type="slidenum">
              <a:rPr lang="en-US" altLang="zh-CN" sz="1300">
                <a:latin typeface="Times New Roman" panose="02020603050405020304" pitchFamily="18" charset="0"/>
              </a:rPr>
              <a:pPr/>
              <a:t>64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6099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210ED3C-BA45-4C6E-9254-80381B7AF0C2}" type="slidenum">
              <a:rPr lang="en-US" altLang="zh-CN" sz="1300">
                <a:latin typeface="Times New Roman" panose="02020603050405020304" pitchFamily="18" charset="0"/>
              </a:rPr>
              <a:pPr/>
              <a:t>65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081228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5BF24A-A6FF-448A-992A-535E16B05033}" type="slidenum">
              <a:rPr lang="en-US" altLang="zh-CN" sz="1300">
                <a:latin typeface="Times New Roman" panose="02020603050405020304" pitchFamily="18" charset="0"/>
              </a:rPr>
              <a:pPr/>
              <a:t>66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3071617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1F008B2-3006-49C5-925D-E73B1D56B7A0}" type="slidenum">
              <a:rPr lang="en-US" altLang="zh-CN" sz="1300">
                <a:latin typeface="Times New Roman" panose="02020603050405020304" pitchFamily="18" charset="0"/>
              </a:rPr>
              <a:pPr/>
              <a:t>67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57502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0D4DFDD-C534-4F82-940E-A3029A806A2D}" type="slidenum">
              <a:rPr lang="en-US" altLang="zh-CN" sz="1300">
                <a:latin typeface="Times New Roman" panose="02020603050405020304" pitchFamily="18" charset="0"/>
              </a:rPr>
              <a:pPr/>
              <a:t>68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061028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FB82871A-EE76-4587-AA34-668DA30B53B4}" type="slidenum">
              <a:rPr lang="en-US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8864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8EB7BB8-49B2-4DAD-B1E9-3AC217F7EF6A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5880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zh-CN" altLang="en-US"/>
              <a:t>第 </a:t>
            </a:r>
            <a:fld id="{CE884005-AAD7-43DA-8323-709AF992FEE5}" type="slidenum">
              <a:rPr lang="zh-CN" altLang="en-US" smtClean="0"/>
              <a:t>73</a:t>
            </a:fld>
            <a:r>
              <a:rPr lang="zh-CN" altLang="en-US"/>
              <a:t> 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0637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5A125192-709D-49E5-AA05-2B6A130C5957}" type="slidenum">
              <a:rPr lang="en-US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32717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56599F8-9EE9-4462-94B4-7064E87771DC}" type="slidenum">
              <a:rPr lang="en-US" altLang="zh-CN" sz="1300">
                <a:latin typeface="Times New Roman" panose="02020603050405020304" pitchFamily="18" charset="0"/>
              </a:rPr>
              <a:pPr/>
              <a:t>76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0883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BEA7C3-A791-491A-95C6-D5EBC72F8D1B}" type="slidenum">
              <a:rPr lang="en-US" altLang="zh-CN" sz="1300">
                <a:latin typeface="Times New Roman" panose="02020603050405020304" pitchFamily="18" charset="0"/>
              </a:rPr>
              <a:pPr/>
              <a:t>77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050704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A2C281B-47BA-4810-87F0-1D3BCA375101}" type="slidenum">
              <a:rPr lang="en-US" altLang="zh-CN" sz="1300">
                <a:latin typeface="Times New Roman" panose="02020603050405020304" pitchFamily="18" charset="0"/>
              </a:rPr>
              <a:pPr/>
              <a:t>78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328866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D7A2F0A-AB41-47AE-BA8A-567349F88D27}" type="slidenum">
              <a:rPr lang="en-US" altLang="zh-CN" sz="1300">
                <a:latin typeface="Times New Roman" panose="02020603050405020304" pitchFamily="18" charset="0"/>
              </a:rPr>
              <a:pPr/>
              <a:t>79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35161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8F9209-5A17-4130-A441-8581755FDE28}" type="slidenum">
              <a:rPr lang="en-US" altLang="zh-CN" sz="1300">
                <a:latin typeface="Times New Roman" panose="02020603050405020304" pitchFamily="18" charset="0"/>
              </a:rPr>
              <a:pPr/>
              <a:t>80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38486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85BFA84-D5F6-4559-B007-A03CBFB71C9E}" type="slidenum">
              <a:rPr lang="en-US" altLang="zh-CN" sz="1300">
                <a:latin typeface="Times New Roman" panose="02020603050405020304" pitchFamily="18" charset="0"/>
              </a:rPr>
              <a:pPr/>
              <a:t>81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422396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565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5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D72366A-70EA-43D2-B2A5-8133D5AB8B99}" type="slidenum">
              <a:rPr lang="en-US" altLang="zh-CN" sz="1300">
                <a:latin typeface="Times New Roman" panose="02020603050405020304" pitchFamily="18" charset="0"/>
              </a:rPr>
              <a:pPr/>
              <a:t>82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64242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1BA167A-D141-4595-9313-5C84615FFE19}" type="slidenum">
              <a:rPr lang="en-US" altLang="zh-CN" sz="1300">
                <a:latin typeface="Times New Roman" panose="02020603050405020304" pitchFamily="18" charset="0"/>
              </a:rPr>
              <a:pPr/>
              <a:t>83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69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15DE3501-DDB2-45B1-8383-B6806526F4BB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839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DCB70667-F3EC-48DE-812A-87BB27A7A8B3}" type="slidenum">
              <a:rPr lang="en-US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0785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C3D82E7-A1D6-404E-86D1-18B218E5B3F8}" type="slidenum">
              <a:rPr lang="en-US" altLang="zh-CN" sz="1300">
                <a:latin typeface="Times New Roman" panose="02020603050405020304" pitchFamily="18" charset="0"/>
              </a:rPr>
              <a:pPr/>
              <a:t>10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34988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639616" y="836712"/>
            <a:ext cx="9468544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72975" y="3573016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394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27050" y="1125538"/>
            <a:ext cx="11137900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68696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-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1" y="1125538"/>
            <a:ext cx="12191999" cy="5111774"/>
          </a:xfrm>
          <a:ln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dirty="0"/>
              <a:t>Add picture</a:t>
            </a:r>
            <a:endParaRPr lang="zh-CN" altLang="en-US" dirty="0"/>
          </a:p>
        </p:txBody>
      </p:sp>
      <p:sp>
        <p:nvSpPr>
          <p:cNvPr id="14" name="标题 1"/>
          <p:cNvSpPr txBox="1"/>
          <p:nvPr userDrawn="1"/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sz="3200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6940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855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en-US" dirty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96763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752021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957027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0272464" y="6679441"/>
            <a:ext cx="1312387" cy="188640"/>
          </a:xfrm>
        </p:spPr>
        <p:txBody>
          <a:bodyPr/>
          <a:lstStyle/>
          <a:p>
            <a:r>
              <a:rPr lang="en-US" altLang="zh-CN" dirty="0"/>
              <a:t>1.3 network core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</p:spPr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1231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  <a:t>‹#›</a:t>
            </a:fld>
            <a:endParaRPr lang="en-US"/>
          </a:p>
        </p:txBody>
      </p:sp>
      <p:sp>
        <p:nvSpPr>
          <p:cNvPr id="8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3154013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11313"/>
            <a:ext cx="508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994400" y="16113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994400" y="4011613"/>
            <a:ext cx="50800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1</a:t>
            </a:r>
            <a:fld id="{FB9AE2A9-862D-4735-96F7-B371DC022AD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587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69219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-TEX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0">
                <a:solidFill>
                  <a:srgbClr val="0000FF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defRPr sz="2400">
                <a:solidFill>
                  <a:srgbClr val="0000FF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000">
                <a:solidFill>
                  <a:srgbClr val="0000FF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defRPr sz="1800">
                <a:solidFill>
                  <a:srgbClr val="0000FF"/>
                </a:solidFill>
              </a:defRPr>
            </a:lvl5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3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 dirty="0"/>
              <a:t> 1 Introduction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834922" y="6662138"/>
            <a:ext cx="360040" cy="223246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C3CF1F0-77BB-4D83-A23F-AC4F63D13D36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683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BEC640B-8EC1-433E-80CD-79E910140350}" type="slidenum">
              <a:rPr lang="en-US" altLang="zh-CN" smtClean="0"/>
              <a:pPr/>
              <a:t>‹#›</a:t>
            </a:fld>
            <a:r>
              <a:rPr lang="en-US" altLang="zh-CN" dirty="0"/>
              <a:t>/</a:t>
            </a:r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6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387412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-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270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91250" y="1125538"/>
            <a:ext cx="5473700" cy="51831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1459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27051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27051" y="1844825"/>
            <a:ext cx="5469467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1250" y="1125538"/>
            <a:ext cx="5473700" cy="63976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0">
                <a:solidFill>
                  <a:srgbClr val="0000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7" y="1844825"/>
            <a:ext cx="5471584" cy="4463901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00FF"/>
                </a:solidFill>
              </a:defRPr>
            </a:lvl1pPr>
            <a:lvl2pPr>
              <a:defRPr sz="1800">
                <a:solidFill>
                  <a:srgbClr val="0000FF"/>
                </a:solidFill>
              </a:defRPr>
            </a:lvl2pPr>
            <a:lvl3pPr>
              <a:defRPr sz="1600">
                <a:solidFill>
                  <a:srgbClr val="0000FF"/>
                </a:solidFill>
              </a:defRPr>
            </a:lvl3pPr>
            <a:lvl4pPr>
              <a:defRPr sz="1400">
                <a:solidFill>
                  <a:srgbClr val="0000FF"/>
                </a:solidFill>
              </a:defRPr>
            </a:lvl4pPr>
            <a:lvl5pPr>
              <a:defRPr sz="1400">
                <a:solidFill>
                  <a:srgbClr val="0000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  <a:p>
            <a:pPr lvl="0"/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0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2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154840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27051" y="273051"/>
            <a:ext cx="11137900" cy="7080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/>
            </a:lvl1pPr>
          </a:lstStyle>
          <a:p>
            <a:pPr marL="0"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27382" y="1125538"/>
            <a:ext cx="6898217" cy="5183187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>
            <a:lvl1pPr>
              <a:defRPr sz="2800">
                <a:solidFill>
                  <a:srgbClr val="0000FF"/>
                </a:solidFill>
              </a:defRPr>
            </a:lvl1pPr>
            <a:lvl2pPr>
              <a:defRPr sz="2400">
                <a:solidFill>
                  <a:srgbClr val="0000FF"/>
                </a:solidFill>
              </a:defRPr>
            </a:lvl2pPr>
            <a:lvl3pPr>
              <a:defRPr sz="2000">
                <a:solidFill>
                  <a:srgbClr val="0000FF"/>
                </a:solidFill>
              </a:defRPr>
            </a:lvl3pPr>
            <a:lvl4pPr>
              <a:defRPr sz="1800">
                <a:solidFill>
                  <a:srgbClr val="0000FF"/>
                </a:solidFill>
              </a:defRPr>
            </a:lvl4pPr>
            <a:lvl5pPr>
              <a:defRPr sz="1800">
                <a:solidFill>
                  <a:srgbClr val="0000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7536161" y="1125538"/>
            <a:ext cx="4093633" cy="5183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0000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92544" y="6677579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69373" y="6696629"/>
            <a:ext cx="2364415" cy="168065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t>‹#›</a:t>
            </a:fld>
            <a:endParaRPr lang="zh-CN" altLang="en-US" dirty="0"/>
          </a:p>
        </p:txBody>
      </p:sp>
      <p:sp>
        <p:nvSpPr>
          <p:cNvPr id="10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25888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871864" y="3140968"/>
            <a:ext cx="71300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6687" y="1073458"/>
            <a:ext cx="4661334" cy="4661334"/>
          </a:xfrm>
          <a:prstGeom prst="rect">
            <a:avLst/>
          </a:prstGeom>
        </p:spPr>
      </p:pic>
      <p:sp>
        <p:nvSpPr>
          <p:cNvPr id="9" name="弧形 8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5484487"/>
              <a:gd name="adj2" fmla="val 18518042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弧形 9"/>
          <p:cNvSpPr/>
          <p:nvPr userDrawn="1"/>
        </p:nvSpPr>
        <p:spPr>
          <a:xfrm rot="10800000">
            <a:off x="-744760" y="-143009"/>
            <a:ext cx="7094266" cy="7094268"/>
          </a:xfrm>
          <a:prstGeom prst="arc">
            <a:avLst>
              <a:gd name="adj1" fmla="val 3803342"/>
              <a:gd name="adj2" fmla="val 19577685"/>
            </a:avLst>
          </a:prstGeom>
          <a:ln w="304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弧形 10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3459"/>
              <a:gd name="adj2" fmla="val 4777379"/>
            </a:avLst>
          </a:prstGeom>
          <a:ln w="304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弧形 11"/>
          <p:cNvSpPr/>
          <p:nvPr userDrawn="1"/>
        </p:nvSpPr>
        <p:spPr>
          <a:xfrm rot="10800000">
            <a:off x="659210" y="638693"/>
            <a:ext cx="5530862" cy="5530864"/>
          </a:xfrm>
          <a:prstGeom prst="arc">
            <a:avLst>
              <a:gd name="adj1" fmla="val 19211528"/>
              <a:gd name="adj2" fmla="val 20880876"/>
            </a:avLst>
          </a:prstGeom>
          <a:ln w="304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弧形 12"/>
          <p:cNvSpPr/>
          <p:nvPr userDrawn="1"/>
        </p:nvSpPr>
        <p:spPr>
          <a:xfrm rot="10800000">
            <a:off x="-744761" y="-143009"/>
            <a:ext cx="7094266" cy="7094268"/>
          </a:xfrm>
          <a:prstGeom prst="arc">
            <a:avLst>
              <a:gd name="adj1" fmla="val 1039272"/>
              <a:gd name="adj2" fmla="val 3259357"/>
            </a:avLst>
          </a:prstGeom>
          <a:ln w="304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4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 userDrawn="1"/>
        </p:nvCxnSpPr>
        <p:spPr>
          <a:xfrm>
            <a:off x="-168696" y="6760418"/>
            <a:ext cx="10585176" cy="0"/>
          </a:xfrm>
          <a:prstGeom prst="line">
            <a:avLst/>
          </a:prstGeom>
          <a:ln w="1905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416480" y="6760418"/>
            <a:ext cx="1248471" cy="0"/>
          </a:xfrm>
          <a:prstGeom prst="line">
            <a:avLst/>
          </a:prstGeom>
          <a:ln w="1905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7052" y="260351"/>
            <a:ext cx="11137899" cy="720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7052" y="1196752"/>
            <a:ext cx="11137899" cy="5111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Add text here</a:t>
            </a:r>
            <a:endParaRPr lang="zh-CN" altLang="en-US" dirty="0"/>
          </a:p>
          <a:p>
            <a:pPr lvl="1"/>
            <a:r>
              <a:rPr lang="en-US" altLang="zh-CN" dirty="0"/>
              <a:t>Add text here</a:t>
            </a:r>
          </a:p>
          <a:p>
            <a:pPr lvl="2"/>
            <a:r>
              <a:rPr lang="en-US" altLang="zh-CN" dirty="0"/>
              <a:t>Add text here</a:t>
            </a:r>
          </a:p>
          <a:p>
            <a:pPr lvl="3"/>
            <a:r>
              <a:rPr lang="en-US" altLang="zh-CN" dirty="0"/>
              <a:t>Add text here</a:t>
            </a:r>
          </a:p>
          <a:p>
            <a:pPr lvl="4"/>
            <a:r>
              <a:rPr lang="en-US" altLang="zh-CN" dirty="0"/>
              <a:t>Add text here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529411" y="6669360"/>
            <a:ext cx="1199456" cy="1639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/>
                </a:solidFill>
                <a:latin typeface="+mn-lt"/>
                <a:ea typeface="+mn-ea"/>
              </a:defRPr>
            </a:lvl1pPr>
          </a:lstStyle>
          <a:p>
            <a:r>
              <a:rPr lang="en-US" altLang="zh-CN"/>
              <a:t>/    11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928648" y="6645954"/>
            <a:ext cx="360040" cy="223246"/>
          </a:xfrm>
          <a:prstGeom prst="rect">
            <a:avLst/>
          </a:prstGeom>
        </p:spPr>
        <p:txBody>
          <a:bodyPr vert="horz" lIns="91440" tIns="0" rIns="91440" bIns="45720" rtlCol="0" anchor="ctr"/>
          <a:lstStyle>
            <a:lvl1pPr marL="0" algn="r" defTabSz="914400" rtl="0" eaLnBrk="1" latinLnBrk="0" hangingPunct="1">
              <a:defRPr lang="en-US" altLang="zh-CN" sz="1100" kern="120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9F4BA8F-7B64-4198-9505-0CB5D4D3B366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952263" y="6760418"/>
            <a:ext cx="480441" cy="0"/>
          </a:xfrm>
          <a:prstGeom prst="line">
            <a:avLst/>
          </a:prstGeom>
          <a:ln w="1905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1"/>
          <p:cNvSpPr/>
          <p:nvPr userDrawn="1"/>
        </p:nvSpPr>
        <p:spPr>
          <a:xfrm>
            <a:off x="0" y="6605644"/>
            <a:ext cx="2094920" cy="285669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1400" dirty="0">
                <a:solidFill>
                  <a:schemeClr val="accent4"/>
                </a:solidFill>
              </a:rPr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878163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8" r:id="rId2"/>
    <p:sldLayoutId id="2147483699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708" r:id="rId13"/>
    <p:sldLayoutId id="2147483709" r:id="rId14"/>
    <p:sldLayoutId id="2147483683" r:id="rId15"/>
    <p:sldLayoutId id="2147483707" r:id="rId1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accent1"/>
          </a:solidFill>
          <a:latin typeface="Comic Sans MS" panose="030F0702030302020204" pitchFamily="66" charset="0"/>
          <a:ea typeface="微软雅黑" panose="020B0503020204020204" pitchFamily="34" charset="-122"/>
          <a:cs typeface="+mj-cs"/>
        </a:defRPr>
      </a:lvl1pPr>
    </p:titleStyle>
    <p:bodyStyle>
      <a:lvl1pPr marL="342900" marR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800" b="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1pPr>
      <a:lvl2pPr marL="742950" marR="0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24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2pPr>
      <a:lvl3pPr marL="11430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•"/>
        <a:defRPr sz="20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3pPr>
      <a:lvl4pPr marL="16002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4pPr>
      <a:lvl5pPr marL="2057400" marR="0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defRPr sz="1800" kern="1200" baseline="0">
          <a:solidFill>
            <a:srgbClr val="000099"/>
          </a:solidFill>
          <a:latin typeface="Comic Sans MS" panose="030F0702030302020204" pitchFamily="66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3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5.jpeg"/><Relationship Id="rId12" Type="http://schemas.openxmlformats.org/officeDocument/2006/relationships/image" Target="../media/image3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jpeg"/><Relationship Id="rId11" Type="http://schemas.openxmlformats.org/officeDocument/2006/relationships/image" Target="../media/image37.emf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2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8.png"/><Relationship Id="rId3" Type="http://schemas.openxmlformats.org/officeDocument/2006/relationships/image" Target="../media/image47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12" Type="http://schemas.openxmlformats.org/officeDocument/2006/relationships/image" Target="../media/image5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47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7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0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2.png"/><Relationship Id="rId4" Type="http://schemas.openxmlformats.org/officeDocument/2006/relationships/image" Target="../media/image91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97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7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5663952" y="2636912"/>
            <a:ext cx="6696744" cy="1193378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6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网络与分布式计算</a:t>
            </a:r>
            <a:endParaRPr lang="zh-CN" altLang="en-US" sz="60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503712" y="3717032"/>
            <a:ext cx="9001000" cy="720080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Networks and Distributed Computing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62925" y="248804"/>
            <a:ext cx="8077200" cy="1006475"/>
          </a:xfrm>
        </p:spPr>
        <p:txBody>
          <a:bodyPr/>
          <a:lstStyle/>
          <a:p>
            <a:pPr eaLnBrk="1" hangingPunct="1"/>
            <a:r>
              <a:rPr lang="en-US" altLang="ja-JP" dirty="0"/>
              <a:t>"Fun" Internet-connected devices</a:t>
            </a:r>
            <a:endParaRPr lang="en-US" altLang="zh-CN" dirty="0"/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1004889"/>
            <a:ext cx="75628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850" y="1460500"/>
            <a:ext cx="2495550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9" y="1425576"/>
            <a:ext cx="1895475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2419351" y="2789239"/>
            <a:ext cx="23615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IP picture frame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7150101" y="1989139"/>
            <a:ext cx="23903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Web-enabled toaster +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4387850"/>
            <a:ext cx="2395537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7715251" y="5951538"/>
            <a:ext cx="17427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2443164" y="3581401"/>
          <a:ext cx="80327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r:id="rId8" imgW="1434415" imgH="3873016" progId="">
                  <p:embed/>
                </p:oleObj>
              </mc:Choice>
              <mc:Fallback>
                <p:oleObj r:id="rId8" imgW="1434415" imgH="3873016" progId="">
                  <p:embed/>
                  <p:pic>
                    <p:nvPicPr>
                      <p:cNvPr id="23562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3164" y="3581401"/>
                        <a:ext cx="80327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2505076" y="5789614"/>
            <a:ext cx="1386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6" y="3508375"/>
            <a:ext cx="15525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3530601" y="4148139"/>
            <a:ext cx="2670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Slingbox</a:t>
            </a:r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: watch,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control cable TV remotely</a:t>
            </a: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339" y="2754313"/>
            <a:ext cx="695325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8277226" y="384175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Tweet-a-watt: </a:t>
            </a:r>
          </a:p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4972050"/>
            <a:ext cx="1289050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5464175" y="5151438"/>
            <a:ext cx="12666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sensorized,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bed</a:t>
            </a:r>
          </a:p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mattress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376" y="1425576"/>
            <a:ext cx="1015423" cy="1481969"/>
          </a:xfrm>
          <a:prstGeom prst="rect">
            <a:avLst/>
          </a:prstGeom>
        </p:spPr>
      </p:pic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563135" y="2914471"/>
            <a:ext cx="8210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rPr>
              <a:t>Xiaomi</a:t>
            </a:r>
          </a:p>
          <a:p>
            <a:r>
              <a:rPr lang="en-US" altLang="zh-CN" sz="16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aibox</a:t>
            </a:r>
            <a:endParaRPr lang="en-US" altLang="zh-CN" sz="16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10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41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9E965-CC2F-4BDA-99BD-75C5567EF46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11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04531" y="1517650"/>
            <a:ext cx="4768850" cy="4457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Internet: </a:t>
            </a:r>
            <a:r>
              <a:rPr lang="en-US" altLang="ja-JP" sz="2400" dirty="0">
                <a:solidFill>
                  <a:srgbClr val="CC0000"/>
                </a:solidFill>
              </a:rPr>
              <a:t>"network of networks"</a:t>
            </a:r>
            <a:endParaRPr lang="en-US" altLang="ja-JP" sz="2400" dirty="0"/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Interconnected ISPs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C0000"/>
                </a:solidFill>
              </a:rPr>
              <a:t>protocols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control sending, receiving of messages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e.g., TCP, IP, HTTP, Skype,  802.11</a:t>
            </a:r>
            <a:endParaRPr lang="en-US" altLang="zh-CN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zh-CN" sz="2400" i="1" dirty="0"/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Internet  standards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RFC: Request for comments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1736724" y="190501"/>
            <a:ext cx="9471844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's the Internet: "nuts and bolts" view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868365"/>
            <a:ext cx="9570391" cy="16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18172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B97849-4D76-4F8C-A2BA-C36A527F9FFF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12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9863"/>
            <a:ext cx="8382000" cy="8461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a service view</a:t>
            </a:r>
            <a:endParaRPr lang="en-US" altLang="zh-CN" dirty="0"/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9272" y="1631791"/>
            <a:ext cx="4731670" cy="41052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infrastructure that provides services to applications</a:t>
            </a:r>
            <a:endParaRPr lang="en-US" altLang="zh-CN" sz="2600" dirty="0">
              <a:ea typeface="宋体" panose="02010600030101010101" pitchFamily="2" charset="-122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Web, VoIP, email, games, e-commerce, social nets, AI, …</a:t>
            </a:r>
          </a:p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provides programming interface to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hooks that allow sending and receiving  app programs to </a:t>
            </a:r>
            <a:r>
              <a:rPr lang="en-US" altLang="ja-JP" dirty="0">
                <a:ea typeface="MS PGothic" panose="020B0600070205080204" pitchFamily="34" charset="-128"/>
              </a:rPr>
              <a:t>"connect" to Internet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4864"/>
            <a:ext cx="8518526" cy="187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99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D23CBA-ACF0-4CCA-BEBE-7322730B0E83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13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194765"/>
            <a:ext cx="5657850" cy="868363"/>
          </a:xfrm>
        </p:spPr>
        <p:txBody>
          <a:bodyPr/>
          <a:lstStyle/>
          <a:p>
            <a:pPr eaLnBrk="1" hangingPunct="1"/>
            <a:r>
              <a:rPr lang="en-US" altLang="zh-CN" dirty="0"/>
              <a:t>What'</a:t>
            </a:r>
            <a:r>
              <a:rPr lang="en-US" altLang="ja-JP" dirty="0"/>
              <a:t>s a protocol?</a:t>
            </a:r>
            <a:endParaRPr lang="en-US" altLang="zh-CN" dirty="0"/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0616" y="1371600"/>
            <a:ext cx="3581400" cy="4648200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human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"what's the time?"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ja-JP" sz="2200" i="1" dirty="0"/>
              <a:t>"I have a question"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200" i="1" dirty="0"/>
              <a:t>introductions</a:t>
            </a:r>
          </a:p>
          <a:p>
            <a:pPr lvl="1" eaLnBrk="1" hangingPunct="1"/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messages sent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59464" y="1352719"/>
            <a:ext cx="38100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network protocols: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machines rather than humans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200" i="1" dirty="0"/>
              <a:t>all communication activity in Internet governed by protocols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5838970" y="3967795"/>
            <a:ext cx="44783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protocols</a:t>
            </a:r>
            <a:r>
              <a:rPr lang="en-US" altLang="zh-CN" sz="2800" i="1" dirty="0">
                <a:latin typeface="Arial Narrow" panose="020B0606020202030204" pitchFamily="34" charset="0"/>
              </a:rPr>
              <a:t> define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format</a:t>
            </a:r>
            <a:r>
              <a:rPr lang="en-US" altLang="zh-CN" sz="2800" i="1" dirty="0">
                <a:latin typeface="Arial Narrow" panose="020B0606020202030204" pitchFamily="34" charset="0"/>
              </a:rPr>
              <a:t>,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order</a:t>
            </a:r>
            <a:r>
              <a:rPr lang="en-US" altLang="zh-CN" sz="2800" i="1" dirty="0">
                <a:latin typeface="Arial Narrow" panose="020B0606020202030204" pitchFamily="34" charset="0"/>
              </a:rPr>
              <a:t> of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messages sent and received</a:t>
            </a:r>
            <a:r>
              <a:rPr lang="en-US" altLang="zh-CN" sz="2800" i="1" dirty="0">
                <a:latin typeface="Arial Narrow" panose="020B0606020202030204" pitchFamily="34" charset="0"/>
              </a:rPr>
              <a:t> among network entities, and </a:t>
            </a:r>
            <a:r>
              <a:rPr lang="en-US" altLang="zh-CN" sz="2800" i="1" dirty="0">
                <a:solidFill>
                  <a:srgbClr val="CC0000"/>
                </a:solidFill>
                <a:latin typeface="Arial Narrow" panose="020B0606020202030204" pitchFamily="34" charset="0"/>
              </a:rPr>
              <a:t>actions taken</a:t>
            </a:r>
            <a:r>
              <a:rPr lang="en-US" altLang="zh-CN" sz="2800" i="1" dirty="0">
                <a:latin typeface="Arial Narrow" panose="020B0606020202030204" pitchFamily="34" charset="0"/>
              </a:rPr>
              <a:t> on message transmission, receipt</a:t>
            </a:r>
            <a:r>
              <a:rPr lang="en-US" altLang="zh-CN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5859464" y="3962400"/>
            <a:ext cx="4503737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237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FF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B54E89-F416-42DC-B535-305A9CB09196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14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376011" y="1371648"/>
            <a:ext cx="815340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a human protocol and a computer network protocol: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2152649" y="5862638"/>
            <a:ext cx="551656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sz="2800" dirty="0">
                <a:latin typeface="Comic Sans MS" panose="030F0702030302020204" pitchFamily="66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3222626" y="2484438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2473326" y="3330575"/>
            <a:ext cx="2085975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3213101" y="3108325"/>
            <a:ext cx="5068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2952751" y="3694114"/>
            <a:ext cx="1100137" cy="708025"/>
            <a:chOff x="734" y="2747"/>
            <a:chExt cx="693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34" y="2747"/>
              <a:ext cx="693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Got the</a:t>
              </a:r>
            </a:p>
            <a:p>
              <a:pPr algn="ctr"/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3089276" y="4338643"/>
            <a:ext cx="838200" cy="461963"/>
            <a:chOff x="1046" y="2771"/>
            <a:chExt cx="528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52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CC0000"/>
                  </a:solidFill>
                  <a:latin typeface="Comic Sans MS" panose="030F0702030302020204" pitchFamily="66" charset="0"/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6689725" y="4525964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6704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6642100" y="3317876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7077076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6894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6689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6902451" y="3933056"/>
            <a:ext cx="3794125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Get</a:t>
              </a:r>
              <a:r>
                <a:rPr lang="en-US" altLang="zh-CN" sz="14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http://www.awl.com/kurose-ross</a:t>
              </a:r>
              <a:endParaRPr lang="en-US" altLang="zh-CN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7458076" y="4624389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7424739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latin typeface="Comic Sans MS" panose="030F0702030302020204" pitchFamily="66" charset="0"/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5581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5259389" y="4972051"/>
            <a:ext cx="72072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45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chemeClr val="bg2"/>
                  </a:solidFill>
                  <a:latin typeface="Comic Sans MS" panose="030F0702030302020204" pitchFamily="66" charset="0"/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6989763" y="2751139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6938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6" y="879475"/>
            <a:ext cx="5039344" cy="12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2011363" y="206376"/>
            <a:ext cx="565785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What</a:t>
            </a:r>
            <a:r>
              <a:rPr lang="en-US" altLang="ja-JP" sz="4400" dirty="0">
                <a:solidFill>
                  <a:srgbClr val="000099"/>
                </a:solidFill>
                <a:latin typeface="Comic Sans MS" panose="030F0702030302020204" pitchFamily="66" charset="0"/>
              </a:rPr>
              <a:t>'s a protocol?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936038" y="2782888"/>
            <a:ext cx="431800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5799138" y="2339976"/>
            <a:ext cx="89376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991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45954"/>
            <a:ext cx="1384395" cy="18735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rgbClr val="C00000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1C15A8-DA82-44A3-9F24-3F761CBD0DF2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15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03451" y="372723"/>
            <a:ext cx="11137900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70176" y="1412776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 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71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C4848D-B25B-4612-8E69-0F8BB2C32E0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00238" y="218164"/>
            <a:ext cx="8220075" cy="892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 closer look at network structure:</a:t>
            </a:r>
            <a:endParaRPr lang="en-US" altLang="zh-CN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1878" y="1550285"/>
            <a:ext cx="4203700" cy="104775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1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3100" dirty="0">
                <a:solidFill>
                  <a:schemeClr val="accent1"/>
                </a:solidFill>
                <a:ea typeface="宋体" panose="02010600030101010101" pitchFamily="2" charset="-122"/>
              </a:rPr>
              <a:t>network edge: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lvl="1"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1943100" y="3068638"/>
            <a:ext cx="4027488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access networks, physical media: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wired, wireless communication links </a:t>
            </a: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1971675" y="4784726"/>
            <a:ext cx="38100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  <a:defRPr/>
            </a:pPr>
            <a:r>
              <a:rPr lang="en-US" sz="2400" dirty="0">
                <a:solidFill>
                  <a:schemeClr val="accent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network core: 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793750" lvl="1" indent="-3429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64" y="877889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6C0E107-4E2B-4BF4-BFA7-8B1577A2FC6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3352" y="196850"/>
            <a:ext cx="8382000" cy="835025"/>
          </a:xfrm>
        </p:spPr>
        <p:txBody>
          <a:bodyPr/>
          <a:lstStyle/>
          <a:p>
            <a:pPr eaLnBrk="1" hangingPunct="1"/>
            <a:r>
              <a:rPr lang="en-US" altLang="zh-CN" sz="3600"/>
              <a:t>Access networks and physical media</a:t>
            </a:r>
            <a:endParaRPr lang="en-US" altLang="zh-CN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69708" y="1362515"/>
            <a:ext cx="4010025" cy="50101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Q: How to connect end systems to edge router?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residential access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institutional access networks (school, company)</a:t>
            </a:r>
          </a:p>
          <a:p>
            <a:pPr marL="287338" indent="-287338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ea typeface="ＭＳ Ｐゴシック" charset="0"/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keep in mind: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bandwidth (bits per second) of access network?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898626"/>
            <a:ext cx="8650014" cy="10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6726239" y="1546226"/>
            <a:ext cx="3551237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5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45842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rgbClr val="000099"/>
                      </a:solidFill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84632" y="6662138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F73F70A-0A7C-427F-85B1-293F50230DED}" type="slidenum">
              <a:rPr lang="en-US" altLang="zh-CN" sz="1200" smtClean="0">
                <a:solidFill>
                  <a:schemeClr val="accent3"/>
                </a:solidFill>
                <a:latin typeface="Tahoma" panose="020B0604030504040204" pitchFamily="34" charset="0"/>
              </a:rPr>
              <a:pPr/>
              <a:t>18</a:t>
            </a:fld>
            <a:endParaRPr lang="en-US" altLang="zh-CN" sz="1200" dirty="0">
              <a:solidFill>
                <a:schemeClr val="accent3"/>
              </a:solidFill>
              <a:latin typeface="Tahoma" panose="020B0604030504040204" pitchFamily="34" charset="0"/>
            </a:endParaRPr>
          </a:p>
        </p:txBody>
      </p:sp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1728788" y="196057"/>
            <a:ext cx="8848725" cy="8350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Access network: digital subscriber line </a:t>
            </a:r>
            <a:r>
              <a:rPr lang="en-US" altLang="zh-CN" sz="2800" dirty="0"/>
              <a:t>(DSL)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860425"/>
            <a:ext cx="8348662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Freeform 3"/>
          <p:cNvSpPr>
            <a:spLocks/>
          </p:cNvSpPr>
          <p:nvPr/>
        </p:nvSpPr>
        <p:spPr bwMode="auto">
          <a:xfrm>
            <a:off x="5829300" y="1501776"/>
            <a:ext cx="2216150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6829426" y="2208214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7210426" y="1836739"/>
            <a:ext cx="19367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6916738" y="1978025"/>
            <a:ext cx="317500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7310438" y="1954213"/>
            <a:ext cx="400050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6108701" y="1957389"/>
            <a:ext cx="95567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5564189" y="1476375"/>
            <a:ext cx="1925637" cy="291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4214814" y="2363788"/>
            <a:ext cx="1938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7466014" y="1530350"/>
            <a:ext cx="111601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6165850" y="2074863"/>
            <a:ext cx="368300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5845176" y="2619375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4906964" y="1362076"/>
            <a:ext cx="79692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5510214" y="1951038"/>
            <a:ext cx="674687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6538914" y="2316163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6538913" y="2384425"/>
            <a:ext cx="463550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982788" y="2441577"/>
            <a:ext cx="3436938" cy="1616076"/>
            <a:chOff x="289" y="1538"/>
            <a:chExt cx="2165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289" y="2102"/>
              <a:ext cx="2010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dedicated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1524000" y="3995738"/>
            <a:ext cx="911860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zh-CN" sz="2000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use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existing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telephone line to central office DSLAM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data over DSL phone line goes to Internet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2762251" y="1814513"/>
            <a:ext cx="1978025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3248026" y="2365375"/>
            <a:ext cx="365125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3506823" y="2471739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4129714" y="2495550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3603626" y="2252663"/>
            <a:ext cx="614363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2479676" y="1403351"/>
            <a:ext cx="2498725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4457700" y="2303463"/>
            <a:ext cx="166688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3933825" y="1858964"/>
            <a:ext cx="604838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917961"/>
              </p:ext>
            </p:extLst>
          </p:nvPr>
        </p:nvGraphicFramePr>
        <p:xfrm>
          <a:off x="3594100" y="1655764"/>
          <a:ext cx="490538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Clip" r:id="rId4" imgW="681706" imgH="480401" progId="MS_ClipArt_Gallery.2">
                  <p:embed/>
                </p:oleObj>
              </mc:Choice>
              <mc:Fallback>
                <p:oleObj name="Clip" r:id="rId4" imgW="681706" imgH="480401" progId="MS_ClipArt_Gallery.2">
                  <p:embed/>
                  <p:pic>
                    <p:nvPicPr>
                      <p:cNvPr id="399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4100" y="1655764"/>
                        <a:ext cx="490538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4221163" y="2365375"/>
            <a:ext cx="2397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5969000" y="1703389"/>
            <a:ext cx="1206500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5187953" y="2867025"/>
            <a:ext cx="1338263" cy="1177925"/>
            <a:chOff x="2308" y="1806"/>
            <a:chExt cx="843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08" y="2226"/>
              <a:ext cx="843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2667000" y="2043114"/>
            <a:ext cx="642938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283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539806-14A5-445B-9905-44001D2CB7F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19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1905001" y="239714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6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4941888" y="3186113"/>
            <a:ext cx="2043112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4232277" y="3343275"/>
            <a:ext cx="3025776" cy="2114550"/>
            <a:chOff x="2606" y="951"/>
            <a:chExt cx="1906" cy="1332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7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1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37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23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09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895" y="1408"/>
              <a:ext cx="18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V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I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E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57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1" y="1402"/>
              <a:ext cx="176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29" y="1114"/>
              <a:ext cx="181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en-US" altLang="zh-CN" sz="10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T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O</a:t>
              </a:r>
            </a:p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89" y="1960"/>
              <a:ext cx="15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0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42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14" y="1960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0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54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02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46" y="1956"/>
              <a:ext cx="166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2563814" y="2238376"/>
            <a:ext cx="1666875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2311400" y="5545139"/>
            <a:ext cx="928010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frequency division multiplexing: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32777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6623684" y="2132856"/>
            <a:ext cx="5448979" cy="1325563"/>
          </a:xfrm>
        </p:spPr>
        <p:txBody>
          <a:bodyPr anchor="ctr">
            <a:normAutofit/>
          </a:bodyPr>
          <a:lstStyle/>
          <a:p>
            <a:pPr algn="r">
              <a:buSzPct val="100000"/>
            </a:pPr>
            <a:r>
              <a:rPr lang="en-US" altLang="zh-CN" sz="32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Networks and Distributed Computing</a:t>
            </a:r>
            <a:endParaRPr lang="en-US" altLang="zh-CN" sz="3200" b="1" kern="1200" baseline="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52" name="矩形 2051"/>
          <p:cNvSpPr/>
          <p:nvPr/>
        </p:nvSpPr>
        <p:spPr>
          <a:xfrm>
            <a:off x="6623685" y="3861048"/>
            <a:ext cx="5349875" cy="2702920"/>
          </a:xfrm>
          <a:prstGeom prst="rect">
            <a:avLst/>
          </a:prstGeom>
          <a:noFill/>
          <a:ln w="9525">
            <a:noFill/>
          </a:ln>
        </p:spPr>
        <p:txBody>
          <a:bodyPr lIns="92075" tIns="46038" rIns="92075" bIns="46038">
            <a:spAutoFit/>
          </a:bodyPr>
          <a:lstStyle/>
          <a:p>
            <a:r>
              <a:rPr lang="en-US" altLang="zh-CN" b="1" dirty="0">
                <a:solidFill>
                  <a:srgbClr val="000099"/>
                </a:solidFill>
                <a:latin typeface="Comic Sans MS" panose="030F0702030302020204" pitchFamily="66" charset="0"/>
              </a:rPr>
              <a:t>Jicheng Hu</a:t>
            </a:r>
          </a:p>
          <a:p>
            <a:pPr>
              <a:lnSpc>
                <a:spcPct val="110000"/>
              </a:lnSpc>
            </a:pPr>
            <a:endParaRPr lang="en-US" altLang="zh-CN" sz="1800" b="1" dirty="0">
              <a:solidFill>
                <a:srgbClr val="000099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CN" sz="1800" b="1" dirty="0">
                <a:solidFill>
                  <a:srgbClr val="000099"/>
                </a:solidFill>
              </a:rPr>
              <a:t>CS, Wuhan University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 err="1">
                <a:solidFill>
                  <a:srgbClr val="000099"/>
                </a:solidFill>
              </a:rPr>
              <a:t>jicheng</a:t>
            </a:r>
            <a:r>
              <a:rPr lang="en-US" altLang="zh-CN" sz="1400" b="1" dirty="0">
                <a:solidFill>
                  <a:srgbClr val="000099"/>
                </a:solidFill>
              </a:rPr>
              <a:t> @ yahoo . com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https://github.com/network-distributed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Room E315, E-WING, Building of Computer Science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solidFill>
                  <a:srgbClr val="000099"/>
                </a:solidFill>
              </a:rPr>
              <a:t>Phone (office): 027-68776033</a:t>
            </a:r>
          </a:p>
        </p:txBody>
      </p:sp>
      <p:sp>
        <p:nvSpPr>
          <p:cNvPr id="2053" name="直接连接符 2052"/>
          <p:cNvSpPr/>
          <p:nvPr/>
        </p:nvSpPr>
        <p:spPr>
          <a:xfrm>
            <a:off x="6642100" y="3356357"/>
            <a:ext cx="5331460" cy="635"/>
          </a:xfrm>
          <a:prstGeom prst="line">
            <a:avLst/>
          </a:prstGeom>
          <a:ln w="38100" cap="flat" cmpd="sng">
            <a:solidFill>
              <a:srgbClr val="000099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054" name="图片 2053" descr="C:\teaching\stanford\download.jpgdownload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8563788" y="620688"/>
            <a:ext cx="2410460" cy="129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6667500" y="2905126"/>
            <a:ext cx="2178050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latin typeface="Comic Sans MS" panose="030F0702030302020204" pitchFamily="66" charset="0"/>
                    </a:endParaRPr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800">
                    <a:latin typeface="Comic Sans MS" panose="030F0702030302020204" pitchFamily="66" charset="0"/>
                  </a:rPr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55784DE-E9A2-410F-8552-FBA40A7D58C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11300" y="2290763"/>
            <a:ext cx="3511550" cy="1422399"/>
            <a:chOff x="-8" y="1443"/>
            <a:chExt cx="2212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-8" y="1885"/>
              <a:ext cx="2212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frequencies over </a:t>
              </a:r>
              <a:r>
                <a:rPr lang="en-US" altLang="zh-CN" sz="16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shared </a:t>
              </a: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2181226" y="1651001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2482851" y="2201864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2641635" y="2352676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3253414" y="2354263"/>
            <a:ext cx="822661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400">
                <a:solidFill>
                  <a:srgbClr val="000099"/>
                </a:solidFill>
                <a:latin typeface="Comic Sans MS" panose="030F0702030302020204" pitchFamily="66" charset="0"/>
              </a:rPr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2828926" y="2078038"/>
            <a:ext cx="614363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1943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3559175" y="2139951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3168651" y="1695451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3467101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4200525" y="1470025"/>
            <a:ext cx="850900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5102225" y="1463675"/>
            <a:ext cx="850900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4287838" y="2309813"/>
            <a:ext cx="850900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5154613" y="2319338"/>
            <a:ext cx="850900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3741739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6243638" y="1471613"/>
            <a:ext cx="850900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5854700" y="1541463"/>
            <a:ext cx="39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969696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4835526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574040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6877051" y="1882776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5826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4959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7170739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6681789" y="1250951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7427913" y="1970089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7429501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7754939" y="2028826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7456489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7450139" y="2024064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7450139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7235826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7031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7775576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7734301" y="2355850"/>
            <a:ext cx="2517775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222" y="1484"/>
              <a:ext cx="1276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 i="1">
                  <a:solidFill>
                    <a:srgbClr val="000099"/>
                  </a:solidFill>
                  <a:latin typeface="Comic Sans MS" panose="030F0702030302020204" pitchFamily="66" charset="0"/>
                </a:rPr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1897063" y="4246564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homes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1905000" y="239714"/>
            <a:ext cx="707132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823074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2084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2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41164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CA5810C-0230-4B54-B818-E307ED1DC4BB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1905001" y="239714"/>
            <a:ext cx="6907214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739" y="868363"/>
            <a:ext cx="6940573" cy="17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2278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7429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2713038" y="1912939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5811839" y="3252788"/>
            <a:ext cx="3000375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4797426" y="3227388"/>
            <a:ext cx="1065213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3959226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3338514" y="2884489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5280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6850063" y="3703639"/>
            <a:ext cx="2527300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5584826" y="3695700"/>
            <a:ext cx="2593975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5129213" y="4576763"/>
            <a:ext cx="2927350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1947863" y="3725862"/>
            <a:ext cx="1966912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zh-CN" sz="1800">
                  <a:solidFill>
                    <a:srgbClr val="000099"/>
                  </a:solidFill>
                  <a:latin typeface="Comic Sans MS" panose="030F0702030302020204" pitchFamily="66" charset="0"/>
                </a:rPr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2507850" y="1303339"/>
            <a:ext cx="115768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wireless</a:t>
            </a:r>
          </a:p>
          <a:p>
            <a:pPr algn="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2908301" y="1954214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5203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2805113" y="2801939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1565276" y="3532188"/>
            <a:ext cx="1725613" cy="720725"/>
            <a:chOff x="26" y="2225"/>
            <a:chExt cx="108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26" y="2357"/>
              <a:ext cx="108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3903664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4673600" y="2032001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4614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6010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4760914" y="3187700"/>
            <a:ext cx="1114425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16273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6E46A9-FBEC-445A-9118-7CBF09FECFE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1835557" y="166205"/>
            <a:ext cx="8890000" cy="7651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2147123" y="4757044"/>
            <a:ext cx="8413373" cy="1696292"/>
          </a:xfrm>
        </p:spPr>
        <p:txBody>
          <a:bodyPr>
            <a:normAutofit fontScale="77500" lnSpcReduction="2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typically used in companies, universities, etc.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marL="287338" lvl="1" indent="-287338">
              <a:buSzPct val="100000"/>
              <a:buFont typeface="Wingdings" charset="2"/>
              <a:buChar char="§"/>
              <a:defRPr/>
            </a:pPr>
            <a:r>
              <a:rPr lang="en-US" dirty="0"/>
              <a:t>Industrial Ethernet - the use of Ethernet in an industrial environment with protocols that provide determinism and real-time control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3741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4160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3138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3540126" y="2873375"/>
            <a:ext cx="1052513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2632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3913188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3613151" y="1876426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4270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2740025" y="1511301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3487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5953126" y="1851026"/>
            <a:ext cx="1166813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4302126" y="2111376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6118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6499225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5956301" y="3616326"/>
            <a:ext cx="365125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4541839" y="3208339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4506575" y="3538538"/>
            <a:ext cx="135005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6831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7099393" y="3552825"/>
            <a:ext cx="224612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7711045" y="2986089"/>
            <a:ext cx="2478564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7029451" y="2368551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7102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8132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7523164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865594" y="2320926"/>
            <a:ext cx="252665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5921376" y="2636838"/>
            <a:ext cx="1052513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6507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6396039" y="3609976"/>
            <a:ext cx="365125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5162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822325"/>
            <a:ext cx="8709470" cy="1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2130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2524125" y="3016251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3135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3708400" y="3606801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5910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7440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6E91B46-419C-4448-A093-B0279FC643B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861" y="204567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Wireless access networks</a:t>
            </a:r>
            <a:endParaRPr lang="en-US" altLang="zh-CN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1378877"/>
            <a:ext cx="8370888" cy="865187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shared </a:t>
            </a:r>
            <a:r>
              <a:rPr lang="en-US" altLang="zh-CN" sz="2400" i="1" dirty="0"/>
              <a:t>wireless</a:t>
            </a:r>
            <a:r>
              <a:rPr lang="en-US" altLang="zh-CN" sz="2400" dirty="0"/>
              <a:t> access network connects end system to router</a:t>
            </a:r>
          </a:p>
          <a:p>
            <a:pPr marL="682625" lvl="1" indent="-225425"/>
            <a:r>
              <a:rPr lang="en-US" altLang="zh-CN" sz="2000" dirty="0">
                <a:ea typeface="宋体" panose="02010600030101010101" pitchFamily="2" charset="-122"/>
              </a:rPr>
              <a:t>via base station aka </a:t>
            </a:r>
            <a:r>
              <a:rPr lang="en-US" altLang="ja-JP" sz="2000" dirty="0">
                <a:ea typeface="MS PGothic" panose="020B0600070205080204" pitchFamily="34" charset="-128"/>
              </a:rPr>
              <a:t>"access point"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80" y="955991"/>
            <a:ext cx="5786468" cy="141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1559496" y="2214564"/>
            <a:ext cx="438569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  <a:latin typeface="Comic Sans MS" panose="030F0702030302020204" pitchFamily="66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802.11b/g/n/ac/ax (</a:t>
            </a:r>
            <a:r>
              <a:rPr lang="en-US" altLang="zh-CN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WiFi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): 11M, 54M, 450M, 1G, 4G 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6164264" y="1819276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  <a:latin typeface="Comic Sans MS" panose="030F0702030302020204" pitchFamily="66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provided by telco (cellular) operator, 10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's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2464017" y="4432869"/>
            <a:ext cx="2487613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4108666" y="5837807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3508591" y="5702869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3784816" y="5545707"/>
            <a:ext cx="666750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3032341" y="5312344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2946616" y="4543995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6670676" y="4071939"/>
            <a:ext cx="2709863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3549866" y="6082282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8235950" y="5884863"/>
            <a:ext cx="14334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to Internet</a:t>
            </a: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3835616" y="4604320"/>
            <a:ext cx="636588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3773704" y="5531420"/>
            <a:ext cx="692150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8205788" y="5286376"/>
            <a:ext cx="569912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639662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6805614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6F294B9-F25C-49B4-8E73-5CC14D3ABF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0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zh-CN" sz="4000"/>
              <a:t>Host: sends </a:t>
            </a:r>
            <a:r>
              <a:rPr lang="en-US" altLang="zh-CN" sz="4000" i="1"/>
              <a:t>packets</a:t>
            </a:r>
            <a:r>
              <a:rPr lang="en-US" altLang="zh-CN" sz="4000"/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1265252" y="1323975"/>
            <a:ext cx="3775075" cy="342582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7229476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7600951" cy="6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9407526" y="3427413"/>
            <a:ext cx="1052513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7280276" y="3759200"/>
            <a:ext cx="2786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R: 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6557964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6315075" y="3986213"/>
            <a:ext cx="7120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6083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6223000" y="1919289"/>
            <a:ext cx="1409700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6972300" y="3341688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6731000" y="334962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7221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8385175" y="2014538"/>
            <a:ext cx="16097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two packets, </a:t>
            </a:r>
          </a:p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3024952" y="5456238"/>
            <a:ext cx="152958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5124964" y="5453063"/>
            <a:ext cx="183095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transmit </a:t>
            </a:r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7691439" y="5400675"/>
            <a:ext cx="189026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(bits)</a:t>
            </a:r>
          </a:p>
          <a:p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7778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4752976" y="5586413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7094539" y="5602288"/>
            <a:ext cx="3401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2633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254067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D679CF4-F164-4EF4-91FF-AC3604378A5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7528" y="20311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Physical media</a:t>
            </a:r>
            <a:endParaRPr lang="en-US" altLang="zh-CN" dirty="0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62921" y="1556792"/>
            <a:ext cx="4322763" cy="4648200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bit: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propagates between</a:t>
            </a:r>
            <a:br>
              <a:rPr lang="en-US" altLang="zh-CN" sz="2400" dirty="0"/>
            </a:br>
            <a:r>
              <a:rPr lang="en-US" altLang="zh-CN" sz="2400" dirty="0"/>
              <a:t>transmitter/receiver pairs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physical link:</a:t>
            </a:r>
            <a:r>
              <a:rPr lang="en-US" altLang="zh-CN" sz="2400" dirty="0"/>
              <a:t> what lies between transmitter &amp; receiver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guided media: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in solid media: copper, fiber, coax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unguided media:</a:t>
            </a:r>
            <a:r>
              <a:rPr lang="en-US" altLang="zh-CN" sz="2400" dirty="0"/>
              <a:t>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556792"/>
            <a:ext cx="38100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ea typeface="ＭＳ Ｐゴシック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ea typeface="ＭＳ Ｐゴシック" charset="0"/>
              </a:rPr>
              <a:t>)</a:t>
            </a:r>
            <a:endParaRPr lang="en-US" sz="2400" i="1" dirty="0">
              <a:ea typeface="ＭＳ Ｐゴシック" charset="0"/>
            </a:endParaRPr>
          </a:p>
          <a:p>
            <a:pPr>
              <a:buFont typeface="Wingdings" panose="05000000000000000000" pitchFamily="2" charset="2"/>
              <a:buChar char="n"/>
              <a:defRPr/>
            </a:pPr>
            <a:r>
              <a:rPr lang="en-US" sz="2400" dirty="0">
                <a:ea typeface="ＭＳ Ｐゴシック" charset="0"/>
              </a:rPr>
              <a:t>two insulated copper wires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5: 100 Mbps, 1 Gbps Ethernet</a:t>
            </a:r>
          </a:p>
          <a:p>
            <a:pPr marL="682625" lvl="1" indent="-225425">
              <a:defRPr/>
            </a:pPr>
            <a:r>
              <a:rPr lang="en-US" sz="2200" dirty="0">
                <a:ea typeface="宋体" panose="02010600030101010101" pitchFamily="2" charset="-122"/>
              </a:rPr>
              <a:t>Category 6: 10Gbps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453" y="4221088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4272072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D67C3C7-986C-4D7C-90DB-71401B9DFB0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60551" y="128588"/>
            <a:ext cx="6672064" cy="879475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coax, fiber</a:t>
            </a:r>
            <a:endParaRPr lang="en-US" altLang="zh-CN" dirty="0"/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346664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ea typeface="ＭＳ Ｐゴシック" charset="0"/>
            </a:endParaRP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two concentric copper conductors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bidirectional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broadband: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multiple channels on cable</a:t>
            </a:r>
          </a:p>
          <a:p>
            <a:pPr marL="800100" lvl="1" indent="-342900">
              <a:lnSpc>
                <a:spcPct val="85000"/>
              </a:lnSpc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ea typeface="MS PGothic" panose="020B0600070205080204" pitchFamily="34" charset="-128"/>
              </a:rPr>
              <a:t>HFC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51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1" y="857250"/>
            <a:ext cx="6251673" cy="15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770" y="4356100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6191250" y="1317626"/>
            <a:ext cx="4945310" cy="412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fiber optic cable:</a:t>
            </a:r>
            <a:endParaRPr lang="en-US" altLang="zh-CN" i="1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operation: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high-speed point-to-point transmission (e.g., 10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s-100</a:t>
            </a:r>
            <a:r>
              <a:rPr lang="ja-JP" altLang="en-US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s </a:t>
            </a:r>
            <a:r>
              <a:rPr lang="en-US" altLang="ja-JP" sz="2000" dirty="0" err="1">
                <a:solidFill>
                  <a:srgbClr val="000099"/>
                </a:solidFill>
                <a:latin typeface="Comic Sans MS" panose="030F0702030302020204" pitchFamily="66" charset="0"/>
              </a:rPr>
              <a:t>Gbps</a:t>
            </a:r>
            <a:r>
              <a:rPr lang="en-US" altLang="ja-JP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low error rate: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repeaters spaced far apart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immune to electromagnetic noise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357482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6640" y="6645954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893EF2F-E4C0-45D5-8C79-F5161D393C6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7488" y="-103980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zh-CN" sz="3600" dirty="0"/>
              <a:t>Physical media: radio</a:t>
            </a:r>
            <a:endParaRPr lang="en-US" altLang="zh-CN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15480" y="1340768"/>
            <a:ext cx="4248472" cy="4876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signal carried in electromagnetic spectrum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no physical </a:t>
            </a:r>
            <a:r>
              <a:rPr lang="en-US" altLang="ja-JP" sz="2400" dirty="0"/>
              <a:t>"wire"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bidirectional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propagation environment effects: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reflection 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obstruction by objects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interference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1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6210300" y="1238251"/>
            <a:ext cx="4782244" cy="427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WiFi)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(e.g., cellular)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00388"/>
            <a:ext cx="1631669" cy="28499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1.2 network edge</a:t>
            </a:r>
          </a:p>
        </p:txBody>
      </p:sp>
    </p:spTree>
    <p:extLst>
      <p:ext uri="{BB962C8B-B14F-4D97-AF65-F5344CB8AC3E}">
        <p14:creationId xmlns:p14="http://schemas.microsoft.com/office/powerpoint/2010/main" val="59494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97709"/>
            <a:ext cx="452070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54251" y="1406525"/>
            <a:ext cx="8207375" cy="4648200"/>
          </a:xfrm>
        </p:spPr>
        <p:txBody>
          <a:bodyPr/>
          <a:lstStyle/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855583" y="6652043"/>
            <a:ext cx="360040" cy="2232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0DFB387-940D-430B-B6E2-92AF40816F5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04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2A6578E-69F8-49E9-9FB5-36355EC7DB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29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61662" y="1517651"/>
            <a:ext cx="4271963" cy="46482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mesh of interconnected routers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CC0000"/>
                </a:solidFill>
              </a:rPr>
              <a:t>packet-switching: hosts break application-layer messages into </a:t>
            </a:r>
            <a:r>
              <a:rPr lang="en-US" altLang="zh-CN" i="1" dirty="0">
                <a:solidFill>
                  <a:srgbClr val="CC0000"/>
                </a:solidFill>
              </a:rPr>
              <a:t>packets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forward packets</a:t>
            </a:r>
            <a:r>
              <a:rPr lang="en-US" altLang="zh-CN" i="1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67493" y="319088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6726239" y="1712913"/>
            <a:ext cx="1736725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6894513" y="3048000"/>
            <a:ext cx="1458912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6888163" y="4425950"/>
            <a:ext cx="3225800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16200000">
            <a:off x="9369426" y="5162551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9515476" y="5443539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16200000">
            <a:off x="9701213" y="5119688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7624764" y="4776789"/>
            <a:ext cx="212725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7366001" y="5040314"/>
            <a:ext cx="390525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7791450" y="5087938"/>
            <a:ext cx="103188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8072438" y="5100639"/>
            <a:ext cx="114300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8267700" y="5056189"/>
            <a:ext cx="503238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7570788" y="3582988"/>
            <a:ext cx="234950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7415214" y="3736976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7135813" y="3503614"/>
            <a:ext cx="506412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8443914" y="3476626"/>
            <a:ext cx="1470025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8407401" y="2128839"/>
            <a:ext cx="1730375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920163" y="3816350"/>
            <a:ext cx="163512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9017000" y="3736975"/>
            <a:ext cx="279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9253539" y="3822701"/>
            <a:ext cx="134937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8247064" y="2590801"/>
            <a:ext cx="509587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8882064" y="4700588"/>
            <a:ext cx="390525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8261351" y="4687889"/>
            <a:ext cx="322263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8304213" y="4979988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9101139" y="2495551"/>
            <a:ext cx="123825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929688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9104314" y="2562226"/>
            <a:ext cx="26352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9466263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9120188" y="2870200"/>
            <a:ext cx="188912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9674225" y="2860675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8823326" y="2936875"/>
            <a:ext cx="98425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9412289" y="2936876"/>
            <a:ext cx="11112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8796338" y="4078288"/>
            <a:ext cx="227012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869488" y="2859088"/>
            <a:ext cx="1778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7577138" y="1846263"/>
            <a:ext cx="468312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7813676" y="2406650"/>
            <a:ext cx="454025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8726489" y="2493964"/>
            <a:ext cx="390525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8737601" y="2757489"/>
            <a:ext cx="390525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9286876" y="2759076"/>
            <a:ext cx="390525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9213851" y="2393951"/>
            <a:ext cx="390525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7951788" y="3743325"/>
            <a:ext cx="67945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9115425" y="4806951"/>
            <a:ext cx="622300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8489950" y="4508501"/>
            <a:ext cx="622300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7766050" y="4851401"/>
            <a:ext cx="622300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7575551" y="3644900"/>
            <a:ext cx="390525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8685214" y="5005389"/>
            <a:ext cx="446087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7162801" y="3509964"/>
            <a:ext cx="398463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9515476" y="544036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6778626" y="2038350"/>
            <a:ext cx="504825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7061201" y="3054350"/>
            <a:ext cx="504825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8483601" y="5495925"/>
            <a:ext cx="504825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8902701" y="5524500"/>
            <a:ext cx="504825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6873875" y="1590675"/>
            <a:ext cx="617538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838" y="1670051"/>
            <a:ext cx="7540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7186613" y="4538663"/>
            <a:ext cx="463550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7024688" y="4938713"/>
            <a:ext cx="463550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7481888" y="5186363"/>
            <a:ext cx="463550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7920038" y="5224463"/>
            <a:ext cx="463550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9710739" y="5014914"/>
            <a:ext cx="24923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9424989" y="5224464"/>
            <a:ext cx="230187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8726488" y="2486026"/>
            <a:ext cx="392112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8729664" y="2752726"/>
            <a:ext cx="407987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9282114" y="2749551"/>
            <a:ext cx="407987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9212263" y="2390776"/>
            <a:ext cx="392112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1" y="1039813"/>
            <a:ext cx="4264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7743825" y="4837114"/>
            <a:ext cx="628650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9207501" y="2387600"/>
            <a:ext cx="409575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9275763" y="2738438"/>
            <a:ext cx="411162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8724901" y="2743201"/>
            <a:ext cx="411163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8712201" y="2473326"/>
            <a:ext cx="409575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8609013" y="3622676"/>
            <a:ext cx="411162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9277351" y="3636963"/>
            <a:ext cx="411163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978901" y="3903663"/>
            <a:ext cx="411163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8486776" y="4495801"/>
            <a:ext cx="627063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9105901" y="4792664"/>
            <a:ext cx="627063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7572376" y="3622676"/>
            <a:ext cx="442913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7874001" y="2482851"/>
            <a:ext cx="442913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8245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2423592" y="620688"/>
            <a:ext cx="3048668" cy="720724"/>
          </a:xfrm>
        </p:spPr>
        <p:txBody>
          <a:bodyPr>
            <a:normAutofit fontScale="90000"/>
          </a:bodyPr>
          <a:lstStyle/>
          <a:p>
            <a:r>
              <a:rPr lang="en-US" altLang="zh-CN" sz="4800" dirty="0"/>
              <a:t>Textbook</a:t>
            </a:r>
            <a:endParaRPr lang="zh-CN" altLang="en-US" sz="4800" u="none" dirty="0"/>
          </a:p>
        </p:txBody>
      </p:sp>
      <p:sp>
        <p:nvSpPr>
          <p:cNvPr id="16389" name="Rectangle 3"/>
          <p:cNvSpPr>
            <a:spLocks noGrp="1" noChangeArrowheads="1"/>
          </p:cNvSpPr>
          <p:nvPr>
            <p:ph idx="1"/>
          </p:nvPr>
        </p:nvSpPr>
        <p:spPr>
          <a:xfrm>
            <a:off x="-96688" y="1556792"/>
            <a:ext cx="7488832" cy="359980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James F. Kurose and Keith W. Ross, </a:t>
            </a:r>
            <a:r>
              <a:rPr kumimoji="0" lang="en-US" altLang="zh-CN" i="1" dirty="0">
                <a:ea typeface="宋体" panose="02010600030101010101" pitchFamily="2" charset="-122"/>
              </a:rPr>
              <a:t>Computer Networking: A Top Down Approach ,</a:t>
            </a:r>
            <a:r>
              <a:rPr kumimoji="0" lang="en-US" altLang="zh-CN" dirty="0">
                <a:ea typeface="宋体" panose="02010600030101010101" pitchFamily="2" charset="-122"/>
              </a:rPr>
              <a:t> 7</a:t>
            </a:r>
            <a:r>
              <a:rPr kumimoji="0" lang="en-US" altLang="zh-CN" baseline="30000" dirty="0">
                <a:ea typeface="宋体" panose="02010600030101010101" pitchFamily="2" charset="-122"/>
              </a:rPr>
              <a:t>th</a:t>
            </a:r>
            <a:r>
              <a:rPr kumimoji="0" lang="en-US" altLang="zh-CN" dirty="0">
                <a:ea typeface="宋体" panose="02010600030101010101" pitchFamily="2" charset="-122"/>
              </a:rPr>
              <a:t> edition.  Pearson Education, 2017.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zh-CN" dirty="0">
                <a:ea typeface="宋体" panose="02010600030101010101" pitchFamily="2" charset="-122"/>
              </a:rPr>
              <a:t>David Reilly and Michael Reilly, 2004, Java Network Programming and Distributed Computing,</a:t>
            </a:r>
            <a:r>
              <a:rPr kumimoji="0" lang="zh-CN" altLang="en-US" dirty="0">
                <a:ea typeface="宋体" panose="02010600030101010101" pitchFamily="2" charset="-122"/>
              </a:rPr>
              <a:t>　清华大学出版社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730957"/>
            <a:ext cx="4613479" cy="5684118"/>
          </a:xfrm>
          <a:prstGeom prst="rect">
            <a:avLst/>
          </a:prstGeom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958503" y="5156596"/>
            <a:ext cx="537845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3038" indent="-1730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zh-CN" sz="1400" dirty="0">
              <a:solidFill>
                <a:srgbClr val="000099"/>
              </a:solidFill>
              <a:latin typeface="Gill Sans MT" panose="020B0502020104020203" pitchFamily="34" charset="0"/>
            </a:endParaRPr>
          </a:p>
          <a:p>
            <a:pPr marL="0" indent="0">
              <a:buClr>
                <a:srgbClr val="000099"/>
              </a:buClr>
              <a:buSzPct val="100000"/>
            </a:pPr>
            <a:endParaRPr lang="en-US" altLang="zh-CN" sz="1200" dirty="0">
              <a:solidFill>
                <a:srgbClr val="000099"/>
              </a:solidFill>
            </a:endParaRPr>
          </a:p>
          <a:p>
            <a:pPr marL="0" indent="0">
              <a:buClr>
                <a:srgbClr val="000099"/>
              </a:buClr>
              <a:buSzPct val="100000"/>
            </a:pPr>
            <a:r>
              <a:rPr lang="en-US" altLang="zh-CN" sz="1200" dirty="0">
                <a:solidFill>
                  <a:srgbClr val="000099"/>
                </a:solidFill>
              </a:rPr>
              <a:t>Slides of this course are adapted from  J.F Kurose and K.W. Ross </a:t>
            </a:r>
          </a:p>
        </p:txBody>
      </p:sp>
    </p:spTree>
    <p:extLst>
      <p:ext uri="{BB962C8B-B14F-4D97-AF65-F5344CB8AC3E}">
        <p14:creationId xmlns:p14="http://schemas.microsoft.com/office/powerpoint/2010/main" val="127592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9390A1E-5610-4437-A714-FD0CEDF357A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80988"/>
            <a:ext cx="8578850" cy="8334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7861" y="3453301"/>
            <a:ext cx="5808902" cy="3262313"/>
          </a:xfrm>
        </p:spPr>
        <p:txBody>
          <a:bodyPr/>
          <a:lstStyle/>
          <a:p>
            <a:pPr marL="287338" indent="-287338"/>
            <a:r>
              <a:rPr lang="en-US" altLang="zh-CN" sz="2400" dirty="0"/>
              <a:t>takes </a:t>
            </a:r>
            <a:r>
              <a:rPr lang="en-US" altLang="zh-CN" sz="2400" i="1" dirty="0"/>
              <a:t>L</a:t>
            </a:r>
            <a:r>
              <a:rPr lang="en-US" altLang="zh-CN" sz="2400" dirty="0"/>
              <a:t>/</a:t>
            </a:r>
            <a:r>
              <a:rPr lang="en-US" altLang="zh-CN" sz="2400" i="1" dirty="0"/>
              <a:t>R</a:t>
            </a:r>
            <a:r>
              <a:rPr lang="en-US" altLang="zh-CN" sz="2400" dirty="0"/>
              <a:t> seconds to transmit (push out) </a:t>
            </a:r>
            <a:r>
              <a:rPr lang="en-US" altLang="zh-CN" sz="2400" i="1" dirty="0"/>
              <a:t>L</a:t>
            </a:r>
            <a:r>
              <a:rPr lang="en-US" altLang="zh-CN" sz="2400" dirty="0"/>
              <a:t>-bit packet into link at </a:t>
            </a:r>
            <a:r>
              <a:rPr lang="en-US" altLang="zh-CN" sz="2400" i="1" dirty="0"/>
              <a:t>R</a:t>
            </a:r>
            <a:r>
              <a:rPr lang="en-US" altLang="zh-CN" sz="2400" dirty="0"/>
              <a:t> bps</a:t>
            </a:r>
          </a:p>
          <a:p>
            <a:pPr marL="287338" indent="-287338"/>
            <a:r>
              <a:rPr lang="en-US" altLang="zh-CN" sz="2400" i="1" dirty="0">
                <a:solidFill>
                  <a:srgbClr val="CC0000"/>
                </a:solidFill>
              </a:rPr>
              <a:t>store and forward:</a:t>
            </a:r>
            <a:r>
              <a:rPr lang="en-US" altLang="zh-CN" sz="2400" i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15959" y="3581406"/>
            <a:ext cx="3514725" cy="223202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ea typeface="ＭＳ Ｐゴシック" charset="0"/>
              </a:rPr>
              <a:t>one-hop numerical example: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L</a:t>
            </a:r>
            <a:r>
              <a:rPr lang="en-US" sz="2400" dirty="0">
                <a:ea typeface="ＭＳ Ｐゴシック" charset="0"/>
              </a:rPr>
              <a:t> = 7.5 Mbits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i="1" dirty="0">
                <a:ea typeface="ＭＳ Ｐゴシック" charset="0"/>
              </a:rPr>
              <a:t>R</a:t>
            </a:r>
            <a:r>
              <a:rPr lang="en-US" sz="2400" dirty="0">
                <a:ea typeface="ＭＳ Ｐゴシック" charset="0"/>
              </a:rPr>
              <a:t> = 1.5 Mbps</a:t>
            </a:r>
          </a:p>
          <a:p>
            <a:pPr marL="231775" indent="-231775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sz="2400" dirty="0">
                <a:ea typeface="ＭＳ Ｐゴシック" charset="0"/>
              </a:rPr>
              <a:t>one-hop transmission delay = 5 sec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6" y="1011239"/>
            <a:ext cx="8505824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AutoShape 42"/>
          <p:cNvSpPr>
            <a:spLocks/>
          </p:cNvSpPr>
          <p:nvPr/>
        </p:nvSpPr>
        <p:spPr bwMode="auto">
          <a:xfrm>
            <a:off x="6499225" y="5695951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6722616" y="5860227"/>
            <a:ext cx="30139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more on delay shortly …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06651" y="2679700"/>
            <a:ext cx="8947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3154364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4100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5446713" y="2687639"/>
            <a:ext cx="1058862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5400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3259139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459288" y="2908300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6491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7469188" y="2071689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kern="0" dirty="0">
                <a:solidFill>
                  <a:prstClr val="black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951914" y="2778125"/>
            <a:ext cx="138691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3919538" y="2574925"/>
            <a:ext cx="2776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3722688" y="2581275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3535363" y="2578100"/>
            <a:ext cx="309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600">
                <a:solidFill>
                  <a:srgbClr val="000099"/>
                </a:solidFill>
                <a:latin typeface="Comic Sans MS" panose="030F0702030302020204" pitchFamily="66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3268664" y="1873251"/>
            <a:ext cx="2935287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 dirty="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2065338" y="1903413"/>
            <a:ext cx="1335622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bits</a:t>
            </a:r>
          </a:p>
          <a:p>
            <a:pPr>
              <a:lnSpc>
                <a:spcPts val="1700"/>
              </a:lnSpc>
              <a:defRPr/>
            </a:pP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58000" y="2898775"/>
            <a:ext cx="7697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kern="0" dirty="0">
                <a:solidFill>
                  <a:srgbClr val="000099"/>
                </a:solidFill>
                <a:latin typeface="Comic Sans MS" panose="030F0702030302020204" pitchFamily="66" charset="0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1559496" y="5711826"/>
            <a:ext cx="495800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end-end delay = 2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/</a:t>
            </a: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(assuming zero propagation delay)</a:t>
            </a: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72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3790951" y="2079625"/>
            <a:ext cx="1173163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8288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155FE6A-55CD-458C-8495-2A17883CEC0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0175"/>
            <a:ext cx="8447088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Packet Switching: queueing delay, loss</a:t>
            </a:r>
            <a:endParaRPr lang="en-US" altLang="zh-CN" sz="4000"/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4991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3114675" y="1971676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3259138" y="2457451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4956176" y="2398714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7559676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8032750" y="2030414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515461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531653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5478464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5640389" y="21859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5802314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6173789" y="2185989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6611939" y="21812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4310063" y="2262189"/>
            <a:ext cx="633412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3652839" y="21621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3433764" y="27336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3614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3616326" y="2582864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5535614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2273300" y="163353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2413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8128001" y="1465263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3160714" y="1585914"/>
            <a:ext cx="16097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1800">
                <a:solidFill>
                  <a:srgbClr val="000099"/>
                </a:solidFill>
                <a:latin typeface="Comic Sans MS" panose="030F0702030302020204" pitchFamily="66" charset="0"/>
              </a:rPr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5149851" y="2438400"/>
            <a:ext cx="1680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 = 1.5 Mb/s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7546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8186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8162926" y="2849564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9080501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9823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</a:t>
            </a: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3575051" y="2984501"/>
            <a:ext cx="2354263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waiting for output link</a:t>
            </a: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4414839" y="2514601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2422526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2609851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9005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8370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6915151" y="2160589"/>
            <a:ext cx="1128713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2130426" y="3930651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Comic Sans MS" panose="030F0702030302020204" pitchFamily="66" charset="0"/>
              <a:buChar char="­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88" y="1023143"/>
            <a:ext cx="7807817" cy="116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7054851" y="2930525"/>
            <a:ext cx="1128713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7040564" y="2897189"/>
            <a:ext cx="1171575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6867526" y="2116139"/>
            <a:ext cx="1173163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22429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C5AE9D-47BB-4D28-94FA-A536E25045A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348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0650"/>
            <a:ext cx="7772400" cy="1143000"/>
          </a:xfrm>
        </p:spPr>
        <p:txBody>
          <a:bodyPr/>
          <a:lstStyle/>
          <a:p>
            <a:r>
              <a:rPr lang="en-US" altLang="zh-CN"/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999413" y="1728788"/>
            <a:ext cx="4192587" cy="46482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forwarding</a:t>
            </a:r>
            <a:r>
              <a:rPr lang="en-US" altLang="zh-CN" sz="2400" i="1" dirty="0">
                <a:solidFill>
                  <a:srgbClr val="C00000"/>
                </a:solidFill>
              </a:rPr>
              <a:t>:</a:t>
            </a:r>
            <a:r>
              <a:rPr lang="en-US" altLang="zh-CN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move packets from router’</a:t>
            </a:r>
            <a:r>
              <a:rPr lang="en-US" altLang="ja-JP" sz="2400" dirty="0"/>
              <a:t>s input to appropriate router output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9" y="959008"/>
            <a:ext cx="6423594" cy="9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1908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800" i="1" dirty="0">
                <a:solidFill>
                  <a:srgbClr val="C00000"/>
                </a:solidFill>
                <a:latin typeface="Comic Sans MS" panose="030F0702030302020204" pitchFamily="66" charset="0"/>
              </a:rPr>
              <a:t>routing:</a:t>
            </a:r>
            <a:r>
              <a:rPr lang="en-US" altLang="zh-CN" sz="2800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routing algorithms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4813301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2852738" y="3152776"/>
            <a:ext cx="2317750" cy="2341809"/>
            <a:chOff x="272609" y="3015788"/>
            <a:chExt cx="2317750" cy="2341809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20168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791181" y="4549247"/>
              <a:ext cx="492443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0100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0101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0111</a:t>
              </a:r>
            </a:p>
            <a:p>
              <a:pPr algn="r" eaLnBrk="1" hangingPunct="1"/>
              <a:r>
                <a:rPr lang="en-US" altLang="zh-CN" sz="1100" dirty="0">
                  <a:solidFill>
                    <a:srgbClr val="000099"/>
                  </a:solidFill>
                  <a:latin typeface="Consolas" panose="020B0609020204030204" pitchFamily="49" charset="0"/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868504" y="4588156"/>
              <a:ext cx="26161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3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2</a:t>
              </a:r>
            </a:p>
            <a:p>
              <a:pPr algn="ctr" eaLnBrk="1" hangingPunct="1"/>
              <a:r>
                <a:rPr lang="en-US" altLang="zh-CN" sz="1100">
                  <a:solidFill>
                    <a:srgbClr val="000099"/>
                  </a:solidFill>
                  <a:latin typeface="Consolas" panose="020B0609020204030204" pitchFamily="49" charset="0"/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4079776" y="3632201"/>
            <a:ext cx="5389662" cy="2989375"/>
            <a:chOff x="1444634" y="3641726"/>
            <a:chExt cx="5387966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</a:endParaRPr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solidFill>
                    <a:schemeClr val="accent4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accent4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5158" y="5398104"/>
              <a:ext cx="1447800" cy="274638"/>
              <a:chOff x="2436813" y="4587876"/>
              <a:chExt cx="1447800" cy="274638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19653" y="4584228"/>
                <a:ext cx="520561" cy="274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 dirty="0">
                    <a:solidFill>
                      <a:schemeClr val="accent4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444634" y="6046702"/>
              <a:ext cx="3091540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destination address in arriving</a:t>
              </a:r>
            </a:p>
            <a:p>
              <a:pPr eaLnBrk="1" hangingPunct="1"/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packet</a:t>
              </a:r>
              <a:r>
                <a:rPr lang="ja-JP" altLang="en-US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’</a:t>
              </a:r>
              <a:r>
                <a:rPr lang="en-US" altLang="ja-JP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 header</a:t>
              </a:r>
              <a:endParaRPr lang="en-US" altLang="zh-CN" sz="16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</a:endParaRPr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>
                  <a:solidFill>
                    <a:srgbClr val="000099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</a:endParaRPr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3721100" y="2743201"/>
            <a:ext cx="209550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5076825" y="2822576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7623176" y="5089525"/>
            <a:ext cx="523875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7005639" y="5353051"/>
            <a:ext cx="523875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8247064" y="5376864"/>
            <a:ext cx="523875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8689975" y="4721226"/>
            <a:ext cx="522288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7693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6673851" y="4714876"/>
            <a:ext cx="523875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66220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6897688" y="2093913"/>
            <a:ext cx="557213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7292182" y="1988345"/>
            <a:ext cx="444500" cy="35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6567488" y="2374900"/>
            <a:ext cx="468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6967539" y="2192338"/>
            <a:ext cx="815975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9142414" y="2201863"/>
            <a:ext cx="815975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9377363" y="4473575"/>
            <a:ext cx="557212" cy="147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9128126" y="4460876"/>
            <a:ext cx="501650" cy="11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9191626" y="3878263"/>
            <a:ext cx="815975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A0FE85F-9C42-41D4-AE6A-4BA95D3569C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10550" cy="7191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Alternative core: circuit switching</a:t>
            </a:r>
            <a:endParaRPr lang="en-US" altLang="zh-CN" dirty="0"/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4688" y="1419874"/>
            <a:ext cx="4465638" cy="46482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end-end resources allocated to, reserved for </a:t>
            </a:r>
            <a:r>
              <a:rPr lang="en-US" altLang="ja-JP" dirty="0">
                <a:solidFill>
                  <a:srgbClr val="CC0000"/>
                </a:solidFill>
              </a:rPr>
              <a:t>"call" between source &amp; </a:t>
            </a:r>
            <a:r>
              <a:rPr lang="en-US" altLang="ja-JP" dirty="0" err="1">
                <a:solidFill>
                  <a:srgbClr val="CC0000"/>
                </a:solidFill>
              </a:rPr>
              <a:t>dest</a:t>
            </a:r>
            <a:r>
              <a:rPr lang="en-US" altLang="ja-JP" dirty="0">
                <a:solidFill>
                  <a:srgbClr val="CC0000"/>
                </a:solidFill>
              </a:rPr>
              <a:t>: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in diagram, each link has four circuits. 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call gets 2</a:t>
            </a:r>
            <a:r>
              <a:rPr lang="en-US" altLang="zh-CN" baseline="30000" dirty="0">
                <a:ea typeface="MS PGothic" panose="020B0600070205080204" pitchFamily="34" charset="-128"/>
              </a:rPr>
              <a:t>nd</a:t>
            </a:r>
            <a:r>
              <a:rPr lang="en-US" altLang="zh-CN" dirty="0">
                <a:ea typeface="MS PGothic" panose="020B0600070205080204" pitchFamily="34" charset="-128"/>
              </a:rPr>
              <a:t> circuit in top link and 1</a:t>
            </a:r>
            <a:r>
              <a:rPr lang="en-US" altLang="zh-CN" baseline="30000" dirty="0">
                <a:ea typeface="MS PGothic" panose="020B0600070205080204" pitchFamily="34" charset="-128"/>
              </a:rPr>
              <a:t>st</a:t>
            </a:r>
            <a:r>
              <a:rPr lang="en-US" altLang="zh-CN" dirty="0">
                <a:ea typeface="MS PGothic" panose="020B0600070205080204" pitchFamily="34" charset="-128"/>
              </a:rPr>
              <a:t> circuit in right link.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dedicated resources: no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circuit-like (guaranteed) performance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circuit segment idle if not used by call </a:t>
            </a:r>
            <a:r>
              <a:rPr lang="en-US" altLang="zh-CN" sz="2400" i="1" dirty="0"/>
              <a:t>(no sharing)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400" dirty="0"/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" y="918350"/>
            <a:ext cx="7709694" cy="11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6273801" y="1371600"/>
            <a:ext cx="631825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10023476" y="4603750"/>
            <a:ext cx="631825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7797800" y="2319338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7797800" y="2374901"/>
            <a:ext cx="1346200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7797800" y="2430463"/>
            <a:ext cx="1346200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7797800" y="2486026"/>
            <a:ext cx="1346200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7094538" y="3878264"/>
            <a:ext cx="760412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Times New Roman" panose="02020603050405020304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6804819" y="3120232"/>
            <a:ext cx="1281113" cy="234950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7874000" y="3990975"/>
            <a:ext cx="1328738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9002713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943976" y="3208339"/>
            <a:ext cx="1281113" cy="587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885238" y="3208338"/>
            <a:ext cx="1281113" cy="58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8826501" y="3208339"/>
            <a:ext cx="128111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6703219" y="1955006"/>
            <a:ext cx="654050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9750426" y="4462464"/>
            <a:ext cx="652463" cy="587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6567489" y="3990976"/>
            <a:ext cx="528637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6742113" y="3600451"/>
            <a:ext cx="461962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6683375" y="4237038"/>
            <a:ext cx="522288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7019132" y="4461670"/>
            <a:ext cx="501650" cy="11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964738" y="4102100"/>
            <a:ext cx="703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9231313" y="1914525"/>
            <a:ext cx="557212" cy="2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9496425" y="1371600"/>
            <a:ext cx="63023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9685338" y="1751013"/>
            <a:ext cx="500062" cy="41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7189788" y="2289175"/>
            <a:ext cx="601662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9404350" y="4048125"/>
            <a:ext cx="522288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9129714" y="2474913"/>
            <a:ext cx="382587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7053264" y="3871913"/>
            <a:ext cx="815975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118883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BDC05BA-55F1-489B-9793-2CC818E6EF3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8"/>
            <a:ext cx="8462963" cy="94773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/>
              <a:t>Circuit switching: FDM </a:t>
            </a:r>
            <a:r>
              <a:rPr lang="en-US" altLang="zh-CN" sz="3600"/>
              <a:t>versus</a:t>
            </a:r>
            <a:r>
              <a:rPr lang="en-US" altLang="zh-CN" sz="4000"/>
              <a:t> TDM</a:t>
            </a:r>
            <a:endParaRPr lang="fr-FR" altLang="zh-CN" sz="4000"/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" y="824490"/>
            <a:ext cx="8025357" cy="124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3"/>
            <a:ext cx="723900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2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frequency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time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3748088"/>
            <a:ext cx="723900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TDM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2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frequency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time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4740275"/>
            <a:ext cx="388620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4740275"/>
            <a:ext cx="388620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4740275"/>
            <a:ext cx="388620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4740275"/>
            <a:ext cx="388620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4740275"/>
            <a:ext cx="41148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4740275"/>
            <a:ext cx="434340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0"/>
            <a:ext cx="2709863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80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4 users</a:t>
                </a:r>
                <a:endParaRPr lang="fr-FR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Example:</a:t>
              </a:r>
              <a:endParaRPr lang="fr-FR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0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7230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7851775" y="2809876"/>
            <a:ext cx="1162050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5FBB91A-C401-45AF-9007-5C2CB4673A3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77800"/>
            <a:ext cx="8207375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Packet switching versus circuit switching</a:t>
            </a:r>
            <a:endParaRPr lang="en-US" altLang="zh-CN" dirty="0"/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66876" y="1787526"/>
            <a:ext cx="3810000" cy="4648200"/>
          </a:xfrm>
        </p:spPr>
        <p:txBody>
          <a:bodyPr>
            <a:normAutofit lnSpcReduction="10000"/>
          </a:bodyPr>
          <a:lstStyle/>
          <a:p>
            <a:pPr marL="231775" indent="-231775">
              <a:buSzPct val="75000"/>
              <a:buNone/>
              <a:tabLst>
                <a:tab pos="566738" algn="l"/>
              </a:tabLst>
            </a:pPr>
            <a:r>
              <a:rPr lang="en-US" altLang="zh-CN" sz="2400" dirty="0"/>
              <a:t>example: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1 Mb/s link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dirty="0"/>
              <a:t>each user: 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100 kb/s when </a:t>
            </a:r>
            <a:r>
              <a:rPr lang="en-US" altLang="ja-JP" sz="2000" dirty="0">
                <a:ea typeface="MS PGothic" panose="020B0600070205080204" pitchFamily="34" charset="-128"/>
              </a:rPr>
              <a:t>"active"</a:t>
            </a:r>
          </a:p>
          <a:p>
            <a:pPr marL="566738" lvl="1" indent="-219075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active 10% of time</a:t>
            </a:r>
          </a:p>
          <a:p>
            <a:pPr marL="566738" lvl="1" indent="-219075">
              <a:tabLst>
                <a:tab pos="566738" algn="l"/>
              </a:tabLst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circuit-switching: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10 users</a:t>
            </a:r>
          </a:p>
          <a:p>
            <a:pPr>
              <a:buFont typeface="Wingdings" panose="05000000000000000000" pitchFamily="2" charset="2"/>
              <a:buChar char="n"/>
              <a:tabLst>
                <a:tab pos="566738" algn="l"/>
              </a:tabLst>
            </a:pPr>
            <a:r>
              <a:rPr lang="en-US" altLang="zh-CN" sz="2400" i="1" dirty="0">
                <a:solidFill>
                  <a:srgbClr val="CC0000"/>
                </a:solidFill>
              </a:rPr>
              <a:t>packet switching:</a:t>
            </a:r>
            <a:r>
              <a:rPr lang="en-US" altLang="zh-CN" sz="2400" dirty="0"/>
              <a:t> </a:t>
            </a:r>
          </a:p>
          <a:p>
            <a:pPr marL="566738" lvl="1" indent="-219075">
              <a:tabLst>
                <a:tab pos="566738" algn="l"/>
              </a:tabLst>
            </a:pPr>
            <a:r>
              <a:rPr lang="en-US" altLang="zh-CN" sz="2000" dirty="0">
                <a:ea typeface="宋体" panose="02010600030101010101" pitchFamily="2" charset="-122"/>
              </a:rPr>
              <a:t>with 35 users, probability &gt; 10 active at same time is less than .0004 </a:t>
            </a:r>
            <a:r>
              <a:rPr lang="en-US" altLang="zh-CN" sz="2000" dirty="0">
                <a:solidFill>
                  <a:schemeClr val="accent4"/>
                </a:solidFill>
                <a:ea typeface="宋体" panose="02010600030101010101" pitchFamily="2" charset="-122"/>
              </a:rPr>
              <a:t>*</a:t>
            </a:r>
          </a:p>
          <a:p>
            <a:pPr marL="231775" indent="-231775">
              <a:tabLst>
                <a:tab pos="566738" algn="l"/>
              </a:tabLst>
            </a:pPr>
            <a:endParaRPr lang="en-US" altLang="zh-CN" sz="2400" dirty="0"/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24055" y="1121897"/>
            <a:ext cx="8715375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packet switching allows more users to use network!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404"/>
            <a:ext cx="8207375" cy="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6904038" y="2562225"/>
            <a:ext cx="83820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7742238" y="3019425"/>
            <a:ext cx="20383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7742238" y="3171825"/>
            <a:ext cx="203835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6980238" y="3171825"/>
            <a:ext cx="7620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6618074" y="2740026"/>
            <a:ext cx="83227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9066214" y="3303589"/>
            <a:ext cx="15103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9015413" y="3100388"/>
            <a:ext cx="14097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6243639" y="4767262"/>
            <a:ext cx="4843463" cy="990599"/>
            <a:chOff x="3016" y="3097"/>
            <a:chExt cx="3051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30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9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Q:</a:t>
              </a:r>
              <a:r>
                <a:rPr lang="en-US" altLang="zh-CN" dirty="0">
                  <a:latin typeface="Comic Sans MS" panose="030F0702030302020204" pitchFamily="66" charset="0"/>
                </a:rPr>
                <a:t> </a:t>
              </a:r>
              <a:r>
                <a:rPr lang="en-US" altLang="zh-CN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6315869" y="2780507"/>
            <a:ext cx="73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b="1">
                <a:latin typeface="Comic Sans MS" panose="030F0702030302020204" pitchFamily="66" charset="0"/>
              </a:rPr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6170613" y="2066925"/>
            <a:ext cx="779462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6175376" y="3392488"/>
            <a:ext cx="779463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1415480" y="6127751"/>
            <a:ext cx="967797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7733303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7492B8F-C425-4F67-9C57-E13BFD1673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39616" y="1720850"/>
            <a:ext cx="8196263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great for </a:t>
            </a:r>
            <a:r>
              <a:rPr lang="en-US" altLang="zh-CN" sz="2400" dirty="0" err="1"/>
              <a:t>bursty</a:t>
            </a:r>
            <a:r>
              <a:rPr lang="en-US" altLang="zh-CN" sz="2400" dirty="0"/>
              <a:t> data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resource sharing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simpler, no call setup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rgbClr val="CC0000"/>
                </a:solidFill>
              </a:rPr>
              <a:t>excessive congestion possible:</a:t>
            </a:r>
            <a:r>
              <a:rPr lang="en-US" altLang="zh-CN" sz="2400" dirty="0"/>
              <a:t> packet delay and loss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protocols needed for reliable data transfer, congestion control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to provide circuit-like behavior?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bandwidth guarantees needed for audio/video apps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still an unsolved problem (chapter 7)</a:t>
            </a: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24050" y="1111250"/>
            <a:ext cx="7620000" cy="60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CC0000"/>
                </a:solidFill>
              </a:rPr>
              <a:t>is packet switching a </a:t>
            </a:r>
            <a:r>
              <a:rPr lang="en-US" altLang="ja-JP" dirty="0">
                <a:solidFill>
                  <a:srgbClr val="CC0000"/>
                </a:solidFill>
              </a:rPr>
              <a:t>"slam dunk winner?"</a:t>
            </a:r>
            <a:endParaRPr lang="en-US" altLang="zh-CN" dirty="0">
              <a:solidFill>
                <a:srgbClr val="CC0000"/>
              </a:solidFill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1922201" y="5688208"/>
            <a:ext cx="85662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bg1"/>
                </a:solidFill>
                <a:latin typeface="Comic Sans MS" panose="030F0702030302020204" pitchFamily="66" charset="0"/>
              </a:rPr>
              <a:t>Q:</a:t>
            </a:r>
            <a:r>
              <a:rPr lang="en-US" altLang="zh-CN" dirty="0">
                <a:solidFill>
                  <a:schemeClr val="bg1"/>
                </a:solidFill>
                <a:latin typeface="Comic Sans MS" panose="030F0702030302020204" pitchFamily="66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904176"/>
            <a:ext cx="8986441" cy="14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849438" y="177800"/>
            <a:ext cx="9215114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000099"/>
                </a:solidFill>
                <a:latin typeface="Comic Sans MS" panose="030F0702030302020204" pitchFamily="66" charset="0"/>
              </a:rPr>
              <a:t>Packet switching versus circuit switching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9940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C68A2F-146D-4792-B746-069E358B9E2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/>
              <a:t>Internet structure: network of networks</a:t>
            </a:r>
            <a:endParaRPr lang="en-US" altLang="zh-CN"/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902"/>
            <a:ext cx="8256240" cy="9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2005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End systems connect to Internet via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access ISPs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(Internet Service Providers)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residential, company and university ISPs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Access ISPs in turn must be interconnected. 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so that any two hosts can send packets to each other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Resulting network of networks is very complex</a:t>
            </a:r>
          </a:p>
          <a:p>
            <a:pPr marL="800100" lvl="1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evolution was driven by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economics</a:t>
            </a:r>
            <a:r>
              <a:rPr lang="en-US" altLang="zh-CN" dirty="0">
                <a:latin typeface="Comic Sans MS" panose="030F0702030302020204" pitchFamily="66" charset="0"/>
              </a:rPr>
              <a:t>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Comic Sans MS" panose="030F0702030302020204" pitchFamily="66" charset="0"/>
              </a:rPr>
              <a:t>national policies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Let</a:t>
            </a:r>
            <a:r>
              <a:rPr lang="ja-JP" altLang="en-US" dirty="0">
                <a:solidFill>
                  <a:srgbClr val="000099"/>
                </a:solidFill>
                <a:latin typeface="Comic Sans MS" panose="030F0702030302020204" pitchFamily="66" charset="0"/>
              </a:rPr>
              <a:t>’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s take a stepwise approach to describe current Internet structure</a:t>
            </a: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046607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BE4EF66-4041-4962-AA17-2054C84024F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9376" y="1088194"/>
            <a:ext cx="10377551" cy="906463"/>
          </a:xfrm>
        </p:spPr>
        <p:txBody>
          <a:bodyPr/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Question: </a:t>
            </a:r>
            <a:r>
              <a:rPr lang="en-US" altLang="zh-CN" sz="2400" dirty="0"/>
              <a:t>given </a:t>
            </a:r>
            <a:r>
              <a:rPr lang="en-US" altLang="zh-CN" sz="2400" i="1" dirty="0"/>
              <a:t>millions</a:t>
            </a:r>
            <a:r>
              <a:rPr lang="en-US" altLang="zh-CN" sz="2400" dirty="0"/>
              <a:t> of access ISPs, how to connect them together?</a:t>
            </a: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7" y="699135"/>
            <a:ext cx="8313238" cy="11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02838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12191F3-25BE-4705-97D2-0B11789DFF2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39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7654" y="124620"/>
            <a:ext cx="84931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93401" y="1016191"/>
            <a:ext cx="8204200" cy="673100"/>
          </a:xfrm>
        </p:spPr>
        <p:txBody>
          <a:bodyPr>
            <a:normAutofit fontScale="92500"/>
          </a:bodyPr>
          <a:lstStyle/>
          <a:p>
            <a:pPr marL="0" indent="0">
              <a:buSzPct val="75000"/>
              <a:buNone/>
            </a:pPr>
            <a:r>
              <a:rPr lang="en-US" altLang="zh-CN" sz="2400" i="1" dirty="0">
                <a:solidFill>
                  <a:srgbClr val="CC0000"/>
                </a:solidFill>
              </a:rPr>
              <a:t>Option: </a:t>
            </a:r>
            <a:r>
              <a:rPr lang="en-US" altLang="zh-CN" sz="2400" i="1" dirty="0"/>
              <a:t>connect each access ISP to every other access ISP? </a:t>
            </a:r>
          </a:p>
          <a:p>
            <a:pPr marL="0" indent="0">
              <a:buSzPct val="75000"/>
              <a:buNone/>
            </a:pPr>
            <a:endParaRPr lang="en-US" altLang="zh-CN" sz="2400" dirty="0"/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6" y="674689"/>
            <a:ext cx="8281284" cy="15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2432038" y="2281239"/>
            <a:ext cx="7361250" cy="3766575"/>
            <a:chOff x="888113" y="2295063"/>
            <a:chExt cx="7361783" cy="3767538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88727" y="4114457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40305" y="5728751"/>
              <a:ext cx="306572" cy="307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441997" y="3846195"/>
              <a:ext cx="393156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32672" y="2684626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39659" y="2687322"/>
              <a:ext cx="393084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FF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2682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2619375" y="2195514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021139" y="3403600"/>
            <a:ext cx="4268787" cy="15696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connecting each access ISP to each other directly 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doesn</a:t>
            </a:r>
            <a:r>
              <a:rPr lang="en-US" altLang="en-US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’</a:t>
            </a:r>
            <a:r>
              <a:rPr lang="en-US" altLang="zh-CN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t scale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O(</a:t>
            </a:r>
            <a:r>
              <a:rPr lang="en-US" altLang="zh-CN" i="1" dirty="0">
                <a:solidFill>
                  <a:srgbClr val="0000FF"/>
                </a:solidFill>
                <a:latin typeface="Comic Sans MS" panose="030F0702030302020204" pitchFamily="66" charset="0"/>
              </a:rPr>
              <a:t>N</a:t>
            </a:r>
            <a:r>
              <a:rPr lang="en-US" altLang="zh-CN" baseline="30000" dirty="0">
                <a:solidFill>
                  <a:srgbClr val="0000FF"/>
                </a:solidFill>
                <a:latin typeface="Comic Sans MS" panose="030F0702030302020204" pitchFamily="66" charset="0"/>
              </a:rPr>
              <a:t>2</a:t>
            </a:r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) connections.</a:t>
            </a: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FF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52714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479376" y="597097"/>
            <a:ext cx="5928988" cy="720724"/>
          </a:xfrm>
        </p:spPr>
        <p:txBody>
          <a:bodyPr anchor="ctr">
            <a:noAutofit/>
          </a:bodyPr>
          <a:lstStyle/>
          <a:p>
            <a:r>
              <a:rPr lang="en-US" altLang="zh-CN" sz="4000" dirty="0">
                <a:latin typeface="Comic Sans MS" panose="030F0702030302020204" pitchFamily="66" charset="0"/>
              </a:rPr>
              <a:t>Some Ground Rules</a:t>
            </a:r>
          </a:p>
        </p:txBody>
      </p:sp>
      <p:sp>
        <p:nvSpPr>
          <p:cNvPr id="8195" name="文本占位符 8194"/>
          <p:cNvSpPr>
            <a:spLocks noGrp="1"/>
          </p:cNvSpPr>
          <p:nvPr>
            <p:ph idx="1"/>
          </p:nvPr>
        </p:nvSpPr>
        <p:spPr>
          <a:xfrm>
            <a:off x="702945" y="1999334"/>
            <a:ext cx="11137899" cy="4093962"/>
          </a:xfrm>
        </p:spPr>
        <p:txBody>
          <a:bodyPr>
            <a:noAutofit/>
          </a:bodyPr>
          <a:lstStyle/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/>
              <a:t>To make sure that things do not get out of hand, please…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Keep quiet in class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Practice and coding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</a:t>
            </a:r>
          </a:p>
          <a:p>
            <a:pPr lvl="1">
              <a:buClr>
                <a:srgbClr val="000099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2800" dirty="0">
                <a:solidFill>
                  <a:srgbClr val="000099"/>
                </a:solidFill>
              </a:rPr>
              <a:t>Be here on time</a:t>
            </a:r>
          </a:p>
          <a:p>
            <a:pPr marL="457200" indent="-457200"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dirty="0">
                <a:latin typeface="Comic Sans MS" panose="030F0702030302020204" pitchFamily="66" charset="0"/>
              </a:rPr>
              <a:t>Let's make this educational, academic and enjoyable.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lvl="0"/>
            <a:r>
              <a:rPr lang="en-US" dirty="0"/>
              <a:t>0-1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72970" y="5013176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reading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960" y="5013176"/>
            <a:ext cx="2874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searching &amp; research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525868" y="5009122"/>
            <a:ext cx="10629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 bldLvl="2"/>
      <p:bldP spid="3" grpId="0"/>
      <p:bldP spid="5" grpId="0"/>
      <p:bldP spid="5" grpId="1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91DAE0-7532-4ECF-A3F1-96CB5857175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8421688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1974885" y="1849418"/>
            <a:ext cx="8437529" cy="4559340"/>
            <a:chOff x="154925" y="1905661"/>
            <a:chExt cx="843639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zh-CN" sz="100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202038" y="1955780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87992" y="3429035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56779" y="5942092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89324" y="5845449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203123" y="3539060"/>
              <a:ext cx="426753" cy="52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88914" y="1905661"/>
              <a:ext cx="426663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>
                  <a:solidFill>
                    <a:srgbClr val="000099"/>
                  </a:solidFill>
                  <a:latin typeface="Comic Sans MS" panose="030F0702030302020204" pitchFamily="66" charset="0"/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1997074" y="1073150"/>
            <a:ext cx="8635429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</a:rPr>
              <a:t>Option: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Customer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and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provider </a:t>
            </a:r>
            <a:r>
              <a:rPr lang="en-US" i="1" dirty="0">
                <a:solidFill>
                  <a:srgbClr val="000099"/>
                </a:solidFill>
                <a:latin typeface="Comic Sans MS" panose="030F0702030302020204" pitchFamily="66" charset="0"/>
              </a:rPr>
              <a:t>ISPs have economic agreement.</a:t>
            </a:r>
            <a:endParaRPr lang="en-US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4240214" y="3192464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5546726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6180138" y="3924301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5949950" y="4200526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5607050" y="3962401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5246689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6199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6767513" y="4248151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6751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5548314" y="3600451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4411663" y="3584576"/>
            <a:ext cx="101983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global</a:t>
            </a:r>
            <a:b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</a:br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6186489" y="3994150"/>
            <a:ext cx="611187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5632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5372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2690814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2917826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3321051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4637089" y="4391025"/>
            <a:ext cx="611187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4913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6140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6448426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5956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7566025" y="4586289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7623176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7564438" y="4159251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7045325" y="4321176"/>
            <a:ext cx="611188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7385050" y="3227389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7208839" y="2803526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6373814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6778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3886201" y="2578101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3141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2754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5026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76427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EC8E148-2CAE-45A7-86B9-56135FCEE6B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04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681082"/>
            <a:ext cx="8288350" cy="1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20035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E96EDF-0595-403D-9E7F-97D4286C35D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21688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74" y="699561"/>
            <a:ext cx="8353150" cy="12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6964364" y="1900239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20582737">
            <a:off x="4151314" y="1849439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3162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2759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6843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55927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4668839" y="5192714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2679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1997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6210301" y="4864101"/>
            <a:ext cx="1989794" cy="741248"/>
            <a:chOff x="4686300" y="4864100"/>
            <a:chExt cx="1989371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836971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chemeClr val="accent2"/>
                  </a:solidFill>
                  <a:latin typeface="Comic Sans MS" panose="030F0702030302020204" pitchFamily="66" charset="0"/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6794502" y="1701800"/>
            <a:ext cx="3780202" cy="1169989"/>
            <a:chOff x="5270500" y="1701800"/>
            <a:chExt cx="3779017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779017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73352" y="2159000"/>
              <a:ext cx="198849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4294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1600239-276A-45D1-B6B4-FB25125FCD8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2772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4" y="722234"/>
            <a:ext cx="8457384" cy="6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82617" y="3870009"/>
              <a:ext cx="552990" cy="338174"/>
              <a:chOff x="5623484" y="2662037"/>
              <a:chExt cx="552990" cy="338174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23484" y="2662037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1415480" y="1073150"/>
            <a:ext cx="993710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… and regional networks may arise to connect access nets to ISPs 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411791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3044825" y="4203701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4079876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4583114" y="4724401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4400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4127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3841751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4597401" y="4967289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5048251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5035550" y="4619626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4081463" y="4494214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3179763" y="4533901"/>
            <a:ext cx="10038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5056189" y="4419600"/>
            <a:ext cx="485775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4587875" y="4773614"/>
            <a:ext cx="484188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4148139" y="4560889"/>
            <a:ext cx="484187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3941764" y="4854575"/>
            <a:ext cx="484187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6138863" y="3649664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7272339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7823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7623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7324726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7011989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7839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8302626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8318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7273926" y="3943351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6288088" y="3983039"/>
            <a:ext cx="10118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6821489" y="3752851"/>
            <a:ext cx="530225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7827964" y="4227513"/>
            <a:ext cx="530225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7346951" y="4011613"/>
            <a:ext cx="530225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7121526" y="4310063"/>
            <a:ext cx="530225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3257550" y="2725739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4481514" y="2968626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5075239" y="3268664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4859339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4538663" y="3297239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4200525" y="3597276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5092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5624513" y="3508376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5610226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4483101" y="3028951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3417889" y="3070226"/>
            <a:ext cx="1042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5884864" y="3562351"/>
            <a:ext cx="573087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5081588" y="3321051"/>
            <a:ext cx="571500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4560889" y="3098801"/>
            <a:ext cx="573087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4318000" y="3405189"/>
            <a:ext cx="573088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4865689" y="3759201"/>
            <a:ext cx="573087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3629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D5F3CCD-B104-43C5-9F28-0893BDFCF4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3534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" y="739577"/>
            <a:ext cx="8414932" cy="111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3349625" y="2241551"/>
            <a:ext cx="647700" cy="417513"/>
            <a:chOff x="3053396" y="4304255"/>
            <a:chExt cx="648422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7858125" y="2495551"/>
            <a:ext cx="649288" cy="417513"/>
            <a:chOff x="3053396" y="4304255"/>
            <a:chExt cx="64842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2765425" y="5353051"/>
            <a:ext cx="647700" cy="417513"/>
            <a:chOff x="3053396" y="4304255"/>
            <a:chExt cx="648422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2346325" y="4730751"/>
            <a:ext cx="647700" cy="417513"/>
            <a:chOff x="3053396" y="4304255"/>
            <a:chExt cx="648422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8607425" y="2927351"/>
            <a:ext cx="649288" cy="417513"/>
            <a:chOff x="3053396" y="4304255"/>
            <a:chExt cx="64842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4949825" y="2000251"/>
            <a:ext cx="649288" cy="417513"/>
            <a:chOff x="3053396" y="4304255"/>
            <a:chExt cx="64842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5864225" y="1974851"/>
            <a:ext cx="649288" cy="417513"/>
            <a:chOff x="3053396" y="4304255"/>
            <a:chExt cx="64842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924925" y="5607051"/>
            <a:ext cx="649288" cy="417513"/>
            <a:chOff x="3053396" y="4304255"/>
            <a:chExt cx="64842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9763125" y="4959351"/>
            <a:ext cx="649288" cy="417513"/>
            <a:chOff x="3053396" y="4304255"/>
            <a:chExt cx="64842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6689725" y="5848351"/>
            <a:ext cx="649288" cy="417513"/>
            <a:chOff x="3053396" y="4304255"/>
            <a:chExt cx="64842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5775325" y="5988051"/>
            <a:ext cx="649288" cy="417513"/>
            <a:chOff x="3053396" y="4304255"/>
            <a:chExt cx="64842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4556125" y="5835651"/>
            <a:ext cx="649288" cy="417513"/>
            <a:chOff x="3053396" y="4304255"/>
            <a:chExt cx="64842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7022466" y="1899773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9309259" y="3372972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7977347" y="5885191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11651262">
            <a:off x="3609341" y="5789148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16607303">
            <a:off x="2023428" y="3482509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20582737">
            <a:off x="4209416" y="1849766"/>
            <a:ext cx="426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>
                <a:solidFill>
                  <a:srgbClr val="000099"/>
                </a:solidFill>
                <a:latin typeface="Comic Sans MS" panose="030F0702030302020204" pitchFamily="66" charset="0"/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3906839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5440364" y="2411414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5949951" y="2389189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8294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8661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978901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5630864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3314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2908300" y="5018089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8342314" y="3868738"/>
            <a:ext cx="530225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8574089" y="4464051"/>
            <a:ext cx="530225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6483351" y="4514851"/>
            <a:ext cx="530225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8020050" y="4722814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3667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5268914" y="5006975"/>
            <a:ext cx="484187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4405314" y="5194300"/>
            <a:ext cx="484187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3359150" y="5056189"/>
            <a:ext cx="484188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3994150" y="2832101"/>
            <a:ext cx="571500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5635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7627939" y="4654551"/>
            <a:ext cx="530225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9090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9534525" y="4044951"/>
            <a:ext cx="649288" cy="417513"/>
            <a:chOff x="3053396" y="4304255"/>
            <a:chExt cx="64842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6221413" y="2871789"/>
            <a:ext cx="21336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72685" cy="338587"/>
              <a:chOff x="5573768" y="2726239"/>
              <a:chExt cx="572685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53426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3908425" y="3703639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5430839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79477" y="3880343"/>
              <a:ext cx="552990" cy="349302"/>
              <a:chOff x="5620344" y="2672371"/>
              <a:chExt cx="552990" cy="349302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20344" y="2683499"/>
                <a:ext cx="552990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 dirty="0">
                    <a:solidFill>
                      <a:schemeClr val="accent4"/>
                    </a:solidFill>
                    <a:latin typeface="Comic Sans MS" panose="030F0702030302020204" pitchFamily="66" charset="0"/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2971800" y="2921001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2751139" y="3201989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2671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2383632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3200401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3201989" y="4041776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2117725" y="4070351"/>
            <a:ext cx="647700" cy="417513"/>
            <a:chOff x="3053396" y="4304255"/>
            <a:chExt cx="648422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2193925" y="3041651"/>
            <a:ext cx="647700" cy="417513"/>
            <a:chOff x="3053396" y="4304255"/>
            <a:chExt cx="648422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2574925" y="2647951"/>
            <a:ext cx="647700" cy="417513"/>
            <a:chOff x="3053396" y="4304255"/>
            <a:chExt cx="648422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zh-CN" sz="1000">
                  <a:solidFill>
                    <a:srgbClr val="000099"/>
                  </a:solidFill>
                  <a:latin typeface="Comic Sans MS" panose="030F0702030302020204" pitchFamily="66" charset="0"/>
                </a:rPr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6608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4913314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4864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5080000" y="5334000"/>
            <a:ext cx="16017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3390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4637089" y="3541713"/>
            <a:ext cx="38635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chemeClr val="accent4"/>
                </a:solidFill>
                <a:latin typeface="Comic Sans MS" panose="030F0702030302020204" pitchFamily="66" charset="0"/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1944506" y="1011238"/>
            <a:ext cx="8760006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  <p:sp>
        <p:nvSpPr>
          <p:cNvPr id="4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2301726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332FC4F-4CB5-469B-BFA0-A8365F27112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5100"/>
            <a:ext cx="8416925" cy="6508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Internet structure: network of networks</a:t>
            </a:r>
            <a:endParaRPr lang="en-US" altLang="zh-CN" dirty="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73186" y="5092406"/>
            <a:ext cx="9187309" cy="1648962"/>
          </a:xfrm>
        </p:spPr>
        <p:txBody>
          <a:bodyPr>
            <a:normAutofit fontScale="92500" lnSpcReduction="10000"/>
          </a:bodyPr>
          <a:lstStyle/>
          <a:p>
            <a:pPr marL="396875">
              <a:buFont typeface="Wingdings" panose="05000000000000000000" pitchFamily="2" charset="2"/>
              <a:buChar char="n"/>
            </a:pPr>
            <a:r>
              <a:rPr lang="en-US" altLang="zh-CN" sz="2400" dirty="0"/>
              <a:t>at center: small # of well-connected large networks</a:t>
            </a:r>
          </a:p>
          <a:p>
            <a:pPr marL="682625" lvl="1" indent="-225425"/>
            <a:r>
              <a:rPr lang="en-US" altLang="ja-JP" sz="2000" dirty="0">
                <a:solidFill>
                  <a:srgbClr val="CC0000"/>
                </a:solidFill>
                <a:ea typeface="MS PGothic" panose="020B0600070205080204" pitchFamily="34" charset="-128"/>
              </a:rPr>
              <a:t>"tier-1" commercial ISPs</a:t>
            </a:r>
            <a:r>
              <a:rPr lang="en-US" altLang="ja-JP" sz="2000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  <a:r>
              <a:rPr lang="en-US" altLang="ja-JP" sz="2000" dirty="0">
                <a:ea typeface="MS PGothic" panose="020B0600070205080204" pitchFamily="34" charset="-128"/>
              </a:rPr>
              <a:t>(e.g., Level 3, Sprint, AT&amp;T, NTT), national &amp; international coverage</a:t>
            </a:r>
          </a:p>
          <a:p>
            <a:pPr marL="682625" lvl="1" indent="-225425"/>
            <a:r>
              <a:rPr lang="en-US" altLang="zh-CN" sz="2000" dirty="0">
                <a:solidFill>
                  <a:srgbClr val="CC0000"/>
                </a:solidFill>
                <a:ea typeface="宋体" panose="02010600030101010101" pitchFamily="2" charset="-122"/>
              </a:rPr>
              <a:t>content provider network </a:t>
            </a:r>
            <a:r>
              <a:rPr lang="en-US" altLang="zh-CN" sz="2000" dirty="0">
                <a:ea typeface="宋体" panose="02010600030101010101" pitchFamily="2" charset="-122"/>
              </a:rPr>
              <a:t>(e.g., Google): private network that connects it data centers to Internet, often bypassing tier-1, regional ISPs</a:t>
            </a:r>
          </a:p>
          <a:p>
            <a:pPr marL="682625" lvl="1" indent="-225425">
              <a:buNone/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730250"/>
            <a:ext cx="8201025" cy="9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Rectangle 78"/>
          <p:cNvSpPr/>
          <p:nvPr/>
        </p:nvSpPr>
        <p:spPr bwMode="auto">
          <a:xfrm>
            <a:off x="3713164" y="2486025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6553200" y="24098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1973263" y="3055938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4727576" y="4089401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3873501" y="3935413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2381250" y="3117850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2913857" y="3418682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9229725" y="2486025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omic Sans MS" panose="030F0702030302020204" pitchFamily="66" charset="0"/>
              </a:rPr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5497514" y="3857625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6021388" y="349091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6711951" y="3946526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7456488" y="4089401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8245475" y="3770314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8499476" y="2105026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4605338" y="164782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6958014" y="1647825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3713164" y="1038225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omic Sans MS" panose="030F0702030302020204" pitchFamily="66" charset="0"/>
            </a:endParaRPr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8881269" y="2056606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3687763" y="2135188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4255294" y="2897981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4362450" y="1876426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6421438" y="2078038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5007769" y="2518569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6886576" y="2938463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5741988" y="2790826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4758532" y="1535907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945563" y="3551238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934326" y="3101976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7931151" y="2714626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7200901" y="2028825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6821489" y="1884363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2659064" y="1266826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5011739" y="1266826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Tier 1 ISP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7445375" y="1266825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bg1"/>
                </a:solidFill>
                <a:latin typeface="Comic Sans MS" panose="030F0702030302020204" pitchFamily="66" charset="0"/>
              </a:rPr>
              <a:t>Google</a:t>
            </a:r>
            <a:endParaRPr lang="en-US" altLang="zh-CN">
              <a:latin typeface="Comic Sans MS" panose="030F0702030302020204" pitchFamily="66" charset="0"/>
            </a:endParaRPr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40386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6553200" y="3095626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chemeClr val="accent4"/>
                </a:solidFill>
                <a:latin typeface="Comic Sans MS" panose="030F0702030302020204" pitchFamily="66" charset="0"/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3551238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257810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7445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6470650" y="4391026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5497514" y="4391026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4524375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8418513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9391650" y="4391026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access</a:t>
            </a:r>
          </a:p>
          <a:p>
            <a:pPr algn="ctr"/>
            <a:r>
              <a:rPr lang="en-US" altLang="zh-CN" sz="1600">
                <a:solidFill>
                  <a:schemeClr val="accent2"/>
                </a:solidFill>
                <a:latin typeface="Comic Sans MS" panose="030F0702030302020204" pitchFamily="66" charset="0"/>
              </a:rPr>
              <a:t>ISP</a:t>
            </a: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103521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385F12-4203-45AB-AE9D-2FB79F15D8B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/>
              <a:t>Tier-1 ISP: e.g., Sprint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" y="970667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6" y="1452564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895601" y="1725614"/>
            <a:ext cx="3863975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26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6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383" y="1367"/>
                <a:ext cx="124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600" dirty="0">
                    <a:solidFill>
                      <a:srgbClr val="000099"/>
                    </a:solidFill>
                    <a:latin typeface="Comic Sans MS" panose="030F0702030302020204" pitchFamily="66" charset="0"/>
                  </a:rPr>
                  <a:t> to/from backbone</a:t>
                </a:r>
              </a:p>
              <a:p>
                <a:pPr algn="ctr" eaLnBrk="1" hangingPunct="1"/>
                <a:r>
                  <a:rPr lang="en-US" altLang="zh-CN" sz="1200" dirty="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multi-home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dirty="0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5"/>
                <a:ext cx="238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>
                    <a:latin typeface="Comic Sans MS" panose="030F0702030302020204" pitchFamily="66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04" y="1179"/>
                <a:ext cx="1340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400" dirty="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9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344472" y="6669360"/>
            <a:ext cx="1384395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1.3 network core</a:t>
            </a:r>
          </a:p>
        </p:txBody>
      </p:sp>
    </p:spTree>
    <p:extLst>
      <p:ext uri="{BB962C8B-B14F-4D97-AF65-F5344CB8AC3E}">
        <p14:creationId xmlns:p14="http://schemas.microsoft.com/office/powerpoint/2010/main" val="3039923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61" y="9810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650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3167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3883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5091114" y="4656139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4757739" y="4527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4913314" y="4527551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5048250" y="44656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3165476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3705225" y="4427539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3656014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2289176" y="3921126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2465388" y="4873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2439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2490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7021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3268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3443288" y="5053014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4605339" y="4529139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4456114" y="4527551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4303714" y="4530726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C44C2E-33F3-45F1-AC6D-7272D0FF6A2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125" y="7216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How do loss and delay occur?</a:t>
            </a:r>
            <a:endParaRPr lang="en-US" altLang="zh-CN" sz="4800" dirty="0"/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86591" y="1347058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ea typeface="ＭＳ Ｐゴシック" charset="0"/>
              </a:rPr>
              <a:t>packets </a:t>
            </a:r>
            <a:r>
              <a:rPr lang="en-US" i="1" dirty="0">
                <a:ea typeface="ＭＳ Ｐゴシック" charset="0"/>
              </a:rPr>
              <a:t>queue</a:t>
            </a:r>
            <a:r>
              <a:rPr lang="en-US" dirty="0">
                <a:ea typeface="ＭＳ Ｐゴシック" charset="0"/>
              </a:rPr>
              <a:t> in router buffers</a:t>
            </a:r>
            <a:r>
              <a:rPr lang="en-US" sz="2400" dirty="0">
                <a:ea typeface="ＭＳ Ｐゴシック" charset="0"/>
              </a:rPr>
              <a:t> 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ea typeface="ＭＳ Ｐゴシック" charset="0"/>
              </a:rPr>
              <a:t>packet arrival rate to link (temporarily) exceeds output link capacity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packets queue, wait for turn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892970"/>
            <a:ext cx="6115620" cy="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54693" y="3559345"/>
            <a:ext cx="3649620" cy="877717"/>
            <a:chOff x="2259" y="2090"/>
            <a:chExt cx="2681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33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 being transmitted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4862513" y="4802188"/>
            <a:ext cx="3487737" cy="808037"/>
            <a:chOff x="2103" y="3214"/>
            <a:chExt cx="2197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77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packets queueing 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4041775" y="4764090"/>
            <a:ext cx="4665663" cy="1516063"/>
            <a:chOff x="1586" y="3190"/>
            <a:chExt cx="2939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939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free (available) buffers: arriving packets </a:t>
              </a:r>
            </a:p>
            <a:p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dropped (</a:t>
              </a:r>
              <a:r>
                <a:rPr lang="en-US" altLang="zh-CN" sz="18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loss</a:t>
              </a:r>
              <a:r>
                <a:rPr lang="en-US" altLang="zh-CN" sz="18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) if no free buffers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31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95EBC3C-8752-42D4-ADA9-24D5056946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49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3624" y="159377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zh-CN" dirty="0"/>
              <a:t>Four sources of packet delay</a:t>
            </a:r>
            <a:endParaRPr lang="en-US" altLang="zh-CN" sz="4800" dirty="0"/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9492" y="4486080"/>
            <a:ext cx="3810000" cy="1636712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ea typeface="ＭＳ Ｐゴシック" charset="0"/>
              </a:rPr>
              <a:t>proc</a:t>
            </a:r>
            <a:r>
              <a:rPr lang="en-US" dirty="0">
                <a:solidFill>
                  <a:srgbClr val="CC0000"/>
                </a:solidFill>
                <a:ea typeface="ＭＳ Ｐゴシック" charset="0"/>
              </a:rPr>
              <a:t>: nodal processing</a:t>
            </a:r>
            <a:r>
              <a:rPr lang="en-US" dirty="0">
                <a:ea typeface="ＭＳ Ｐゴシック" charset="0"/>
              </a:rPr>
              <a:t> 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check bit errors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determine output link</a:t>
            </a:r>
          </a:p>
          <a:p>
            <a:pPr marL="231775" indent="-231775">
              <a:buFont typeface="Wingdings" charset="0"/>
              <a:buChar char="§"/>
              <a:defRPr/>
            </a:pPr>
            <a:r>
              <a:rPr lang="en-US" sz="2200" dirty="0">
                <a:ea typeface="ＭＳ Ｐゴシック" charset="0"/>
              </a:rPr>
              <a:t>typically &lt; msec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28675"/>
            <a:ext cx="6102615" cy="131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6136366" y="4434683"/>
            <a:ext cx="4136098" cy="18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defRPr/>
            </a:pPr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3267075" y="1249364"/>
            <a:ext cx="5894388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43813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13743" y="2803525"/>
              <a:ext cx="131631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nodal</a:t>
              </a:r>
            </a:p>
            <a:p>
              <a:pPr algn="ctr"/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123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nodal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=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proc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queue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 +  </a:t>
              </a:r>
              <a:r>
                <a:rPr lang="en-US" altLang="zh-CN" i="1">
                  <a:solidFill>
                    <a:srgbClr val="000099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906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873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>
                  <a:solidFill>
                    <a:srgbClr val="000099"/>
                  </a:solidFill>
                  <a:latin typeface="Comic Sans MS" panose="030F0702030302020204" pitchFamily="66" charset="0"/>
                </a:rPr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5295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800">
                  <a:solidFill>
                    <a:srgbClr val="CC0000"/>
                  </a:solidFill>
                  <a:latin typeface="Comic Sans MS" panose="030F0702030302020204" pitchFamily="66" charset="0"/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597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576" y="1268760"/>
            <a:ext cx="6624736" cy="720724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Assessment for the course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43672" y="2636912"/>
            <a:ext cx="8064896" cy="3096344"/>
          </a:xfrm>
        </p:spPr>
        <p:txBody>
          <a:bodyPr>
            <a:normAutofit/>
          </a:bodyPr>
          <a:lstStyle/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Final Exam    –   70 %</a:t>
            </a:r>
          </a:p>
          <a:p>
            <a:pPr lvl="0" fontAlgn="auto"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US" altLang="zh-CN" dirty="0">
                <a:solidFill>
                  <a:srgbClr val="0000FF"/>
                </a:solidFill>
                <a:ea typeface="微软雅黑"/>
              </a:rPr>
              <a:t> Course Work –  30 %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Lab Reports –   will be separately graded as a lab course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Test / codes   –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Assignment/Quiz   –     10 %</a:t>
            </a:r>
          </a:p>
          <a:p>
            <a:pPr marL="859155" lvl="2" indent="-342900">
              <a:buFont typeface="Comic Sans MS" panose="030F0702030302020204" pitchFamily="66" charset="0"/>
              <a:buChar char="­"/>
              <a:defRPr/>
            </a:pPr>
            <a:r>
              <a:rPr lang="en-US" altLang="zh-CN" dirty="0">
                <a:solidFill>
                  <a:srgbClr val="0000FF"/>
                </a:solidFill>
              </a:rPr>
              <a:t>Attendance/tutorials – 10 %</a:t>
            </a:r>
          </a:p>
        </p:txBody>
      </p:sp>
    </p:spTree>
    <p:extLst>
      <p:ext uri="{BB962C8B-B14F-4D97-AF65-F5344CB8AC3E}">
        <p14:creationId xmlns:p14="http://schemas.microsoft.com/office/powerpoint/2010/main" val="8526356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F7D619A-077F-4DCA-BECC-DEF9FC74FA1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1631504" y="4293096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6259512" y="4293096"/>
            <a:ext cx="4733031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= 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855664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1976438" y="200026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400">
                <a:solidFill>
                  <a:srgbClr val="000099"/>
                </a:solidFill>
                <a:latin typeface="Comic Sans MS" panose="030F0702030302020204" pitchFamily="66" charset="0"/>
              </a:rPr>
              <a:t>Four sources of packet delay</a:t>
            </a:r>
            <a:endParaRPr lang="en-US" altLang="zh-CN" sz="48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2027238" y="6370639"/>
            <a:ext cx="68130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575720" y="5157192"/>
            <a:ext cx="2692400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trans</a:t>
              </a:r>
              <a:r>
                <a:rPr lang="en-US" altLang="zh-CN" sz="2000" baseline="-25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and </a:t>
              </a:r>
              <a:r>
                <a:rPr lang="en-US" altLang="zh-CN" sz="2000" i="1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d</a:t>
              </a:r>
              <a:r>
                <a:rPr lang="en-US" altLang="zh-CN" sz="2000" baseline="-250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prop</a:t>
              </a:r>
              <a:endParaRPr lang="en-US" altLang="zh-CN" sz="2000" baseline="-25000" dirty="0">
                <a:solidFill>
                  <a:srgbClr val="CC0000"/>
                </a:solidFill>
                <a:latin typeface="Comic Sans MS" panose="030F0702030302020204" pitchFamily="66" charset="0"/>
              </a:endParaRPr>
            </a:p>
            <a:p>
              <a:pPr algn="ctr"/>
              <a:r>
                <a:rPr lang="en-US" altLang="zh-CN" sz="20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very </a:t>
              </a:r>
              <a:r>
                <a:rPr lang="en-US" altLang="zh-CN" sz="2000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2035176" y="5877272"/>
            <a:ext cx="9147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4144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4860925" y="1905001"/>
            <a:ext cx="1162050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6069014" y="2276476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6988175" y="2076451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5735639" y="2147889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5897564" y="2147889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7759701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6026150" y="20859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6415088" y="1689101"/>
            <a:ext cx="14382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6169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4637707" y="2803525"/>
            <a:ext cx="1316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nodal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4902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5711826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6119813" y="3060701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5873751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3640139" y="3630614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nodal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=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proc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queue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trans</a:t>
            </a: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 +  </a:t>
            </a:r>
            <a:r>
              <a:rPr lang="en-US" altLang="zh-CN" i="1">
                <a:solidFill>
                  <a:srgbClr val="000099"/>
                </a:solidFill>
                <a:latin typeface="Comic Sans MS" panose="030F0702030302020204" pitchFamily="66" charset="0"/>
              </a:rPr>
              <a:t>d</a:t>
            </a:r>
            <a:r>
              <a:rPr lang="en-US" altLang="zh-CN" baseline="-25000">
                <a:solidFill>
                  <a:srgbClr val="000099"/>
                </a:solidFill>
                <a:latin typeface="Comic Sans MS" panose="030F0702030302020204" pitchFamily="66" charset="0"/>
              </a:rPr>
              <a:t>prop</a:t>
            </a:r>
            <a:endParaRPr lang="en-US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4143376" y="2397126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4683125" y="2047876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4633914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3267076" y="1541463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3443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3417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3467101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4511675" y="1249363"/>
            <a:ext cx="15295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5562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997825" y="1949451"/>
            <a:ext cx="116363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4246563" y="2703514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4421188" y="2673351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0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23E70C-11B5-4DC0-83C0-15AD780CACA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63739" y="-55561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43472" y="3063876"/>
            <a:ext cx="4824536" cy="3394968"/>
          </a:xfrm>
        </p:spPr>
        <p:txBody>
          <a:bodyPr>
            <a:normAutofit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cars </a:t>
            </a:r>
            <a:r>
              <a:rPr lang="en-US" altLang="ja-JP" sz="2400" dirty="0"/>
              <a:t>"propagate" at </a:t>
            </a:r>
            <a:br>
              <a:rPr lang="en-US" altLang="ja-JP" sz="2400" dirty="0"/>
            </a:br>
            <a:r>
              <a:rPr lang="en-US" altLang="ja-JP" sz="2400" dirty="0"/>
              <a:t>100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toll booth takes 12 sec to service car (bit transmission time)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car ~ bit; caravan ~ packet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How long until caravan is lined up before 2nd toll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6413" y="2932113"/>
            <a:ext cx="3848099" cy="3365500"/>
          </a:xfrm>
        </p:spPr>
        <p:txBody>
          <a:bodyPr>
            <a:normAutofit fontScale="92500"/>
          </a:bodyPr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to </a:t>
            </a:r>
            <a:r>
              <a:rPr lang="en-US" altLang="ja-JP" sz="2400" dirty="0"/>
              <a:t>"push" entire caravan through toll booth onto highway = 12*10 = 120 sec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time for last car to propagate from 1st to 2nd toll both: 100km/(100km/</a:t>
            </a:r>
            <a:r>
              <a:rPr lang="en-US" altLang="zh-CN" sz="2400" dirty="0" err="1"/>
              <a:t>hr</a:t>
            </a:r>
            <a:r>
              <a:rPr lang="en-US" altLang="zh-CN" sz="2400" dirty="0"/>
              <a:t>)= 1 </a:t>
            </a:r>
            <a:r>
              <a:rPr lang="en-US" altLang="zh-CN" sz="2400" dirty="0" err="1"/>
              <a:t>hr</a:t>
            </a:r>
            <a:endParaRPr lang="en-US" altLang="zh-CN" sz="2400" dirty="0"/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i="1" dirty="0">
                <a:solidFill>
                  <a:srgbClr val="CC0000"/>
                </a:solidFill>
              </a:rPr>
              <a:t>A:</a:t>
            </a:r>
            <a:r>
              <a:rPr lang="en-US" altLang="zh-CN" sz="2400" dirty="0">
                <a:solidFill>
                  <a:srgbClr val="CC0000"/>
                </a:solidFill>
              </a:rPr>
              <a:t> 62 minutes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811215"/>
            <a:ext cx="3257551" cy="10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1930401" y="1195389"/>
            <a:ext cx="8043863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94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E7AD800-4803-4AD8-9B17-10DEEB5517B0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52637" y="93188"/>
            <a:ext cx="7772400" cy="846137"/>
          </a:xfrm>
        </p:spPr>
        <p:txBody>
          <a:bodyPr/>
          <a:lstStyle/>
          <a:p>
            <a:pPr eaLnBrk="1" hangingPunct="1"/>
            <a:r>
              <a:rPr lang="en-US" altLang="zh-CN" dirty="0"/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8738" y="2862263"/>
            <a:ext cx="8323262" cy="33178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suppose cars now </a:t>
            </a:r>
            <a:r>
              <a:rPr lang="en-US" altLang="ja-JP" sz="2400" dirty="0"/>
              <a:t>"propagate" at 1000 km/</a:t>
            </a:r>
            <a:r>
              <a:rPr lang="en-US" altLang="ja-JP" sz="2400" dirty="0" err="1"/>
              <a:t>hr</a:t>
            </a:r>
            <a:endParaRPr lang="en-US" altLang="ja-JP" sz="2400" dirty="0"/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dirty="0"/>
              <a:t>and suppose toll booth now takes one min to service a car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Q:</a:t>
            </a:r>
            <a:r>
              <a:rPr lang="en-US" altLang="zh-CN" sz="2400" dirty="0">
                <a:solidFill>
                  <a:srgbClr val="CC0000"/>
                </a:solidFill>
              </a:rPr>
              <a:t> Will cars arrive to 2nd booth before all cars serviced at first booth?</a:t>
            </a:r>
          </a:p>
          <a:p>
            <a:pPr marL="287338" indent="-287338">
              <a:buNone/>
            </a:pPr>
            <a:endParaRPr lang="en-US" altLang="zh-CN" sz="2400" dirty="0">
              <a:solidFill>
                <a:srgbClr val="CC0000"/>
              </a:solidFill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63752" y="5013325"/>
            <a:ext cx="7989887" cy="10079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sz="2400" i="1" u="sng" dirty="0">
                <a:solidFill>
                  <a:srgbClr val="CC0000"/>
                </a:solidFill>
              </a:rPr>
              <a:t>A: Yes!</a:t>
            </a:r>
            <a:r>
              <a:rPr lang="en-US" altLang="zh-CN" sz="2400" dirty="0"/>
              <a:t>  after 7 min, first car arrives at second booth; three cars still at first booth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803275"/>
            <a:ext cx="4907458" cy="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2208213" y="1150939"/>
            <a:ext cx="8043862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18" y="781"/>
              <a:ext cx="551" cy="881"/>
              <a:chOff x="1340" y="938"/>
              <a:chExt cx="551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21" y="781"/>
              <a:ext cx="551" cy="881"/>
              <a:chOff x="1340" y="938"/>
              <a:chExt cx="551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40" y="1373"/>
                <a:ext cx="551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toll </a:t>
                </a:r>
              </a:p>
              <a:p>
                <a:pPr algn="ctr"/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72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ten-car </a:t>
              </a:r>
            </a:p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FF"/>
                  </a:solidFill>
                  <a:latin typeface="Comic Sans MS" panose="030F0702030302020204" pitchFamily="66" charset="0"/>
                </a:rPr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3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716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BC62DBE-5050-4086-A081-602507E603B5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55440" y="1542256"/>
            <a:ext cx="4608512" cy="1781175"/>
          </a:xfrm>
        </p:spPr>
        <p:txBody>
          <a:bodyPr>
            <a:normAutofit/>
          </a:bodyPr>
          <a:lstStyle/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R: link bandwidth (bps)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L: packet length (bits)</a:t>
            </a:r>
          </a:p>
          <a:p>
            <a:pPr marL="231775" indent="-231775"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400" i="1" dirty="0">
                <a:ea typeface="MS PGothic" panose="020B0600070205080204" pitchFamily="34" charset="-128"/>
              </a:rPr>
              <a:t>a: average packet arrival rate</a:t>
            </a:r>
          </a:p>
        </p:txBody>
      </p:sp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91065" y="341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Queueing delay (revisited)</a:t>
            </a:r>
            <a:endParaRPr lang="en-US" altLang="zh-CN" dirty="0"/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01" y="852489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5711825" y="3451226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= </a:t>
            </a:r>
            <a:r>
              <a:rPr lang="en-US" altLang="zh-CN" sz="20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935013" y="4154071"/>
            <a:ext cx="7476356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&gt; 1: more </a:t>
            </a:r>
            <a:r>
              <a:rPr lang="en-US" altLang="ja-JP" dirty="0">
                <a:solidFill>
                  <a:srgbClr val="000099"/>
                </a:solidFill>
                <a:latin typeface="Comic Sans MS" panose="030F0702030302020204" pitchFamily="66" charset="0"/>
              </a:rPr>
              <a:t>"work"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16200000">
            <a:off x="5120482" y="2180432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974" y="5249081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776" y="4141789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9078914" y="4141789"/>
            <a:ext cx="1109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</a:t>
            </a:r>
            <a:r>
              <a:rPr lang="en-US" altLang="zh-CN" sz="1800" dirty="0">
                <a:solidFill>
                  <a:srgbClr val="000099"/>
                </a:solidFill>
                <a:latin typeface="Comic Sans MS" panose="030F0702030302020204" pitchFamily="66" charset="0"/>
              </a:rPr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10714624" y="5425560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i="1" dirty="0">
                <a:solidFill>
                  <a:srgbClr val="000099"/>
                </a:solidFill>
                <a:latin typeface="Comic Sans MS" panose="030F0702030302020204" pitchFamily="66" charset="0"/>
              </a:rPr>
              <a:t>La/R -&gt; 1</a:t>
            </a: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1847528" y="6180943"/>
            <a:ext cx="4695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chemeClr val="bg1"/>
                </a:solidFill>
              </a:rPr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6024564" y="868364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1" y="917575"/>
            <a:ext cx="6726137" cy="11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54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ACAD03C-5E68-4A37-B68D-E5E49DA1C9E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8588"/>
            <a:ext cx="8399463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ja-JP" sz="4000" dirty="0"/>
              <a:t>"Real" Internet delays and routes</a:t>
            </a:r>
            <a:endParaRPr lang="en-US" altLang="zh-CN" sz="4000" dirty="0"/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1112321" y="1301292"/>
            <a:ext cx="7772400" cy="3098800"/>
          </a:xfrm>
        </p:spPr>
        <p:txBody>
          <a:bodyPr>
            <a:normAutofit fontScale="85000" lnSpcReduction="10000"/>
          </a:bodyPr>
          <a:lstStyle/>
          <a:p>
            <a:pPr marL="287338" indent="-287338"/>
            <a:r>
              <a:rPr lang="en-US" altLang="zh-CN" dirty="0"/>
              <a:t>what do </a:t>
            </a:r>
            <a:r>
              <a:rPr lang="en-US" altLang="ja-JP" dirty="0"/>
              <a:t>"real" Internet delay &amp; loss look like? </a:t>
            </a:r>
          </a:p>
          <a:p>
            <a:pPr marL="287338" indent="-287338"/>
            <a:r>
              <a:rPr lang="en-US" altLang="zh-CN" sz="2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traceroute</a:t>
            </a:r>
            <a:r>
              <a:rPr lang="en-US" altLang="zh-CN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>
                <a:cs typeface="Courier New" panose="02070309020205020404" pitchFamily="49" charset="0"/>
              </a:rPr>
              <a:t>program: </a:t>
            </a:r>
            <a:r>
              <a:rPr lang="en-US" altLang="zh-CN" dirty="0"/>
              <a:t>provides delay measurement from source to router along end-end Internet path towards destination.  For all </a:t>
            </a:r>
            <a:r>
              <a:rPr lang="en-US" altLang="zh-CN" i="1" dirty="0"/>
              <a:t>i: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sends three packets that will reach 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on path towards destination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router </a:t>
            </a:r>
            <a:r>
              <a:rPr lang="en-US" altLang="zh-CN" i="1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will return packets to sender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sender times interval between transmission and reply.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6" y="960471"/>
            <a:ext cx="8169492" cy="12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2809876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3603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4538664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4300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5514976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6634164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7572376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4268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6192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4910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5265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2911475" y="50387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3525838" y="5599113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4549775" y="5013326"/>
            <a:ext cx="112562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FF0000"/>
                </a:solidFill>
                <a:latin typeface="Comic Sans MS" panose="030F0702030302020204" pitchFamily="66" charset="0"/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2041525" y="4975226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8089901" y="5013326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7037389" y="5513389"/>
            <a:ext cx="617537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6069014" y="5241926"/>
            <a:ext cx="617537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4918075" y="5451476"/>
            <a:ext cx="617538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3916364" y="5205414"/>
            <a:ext cx="617537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3041650" y="5472114"/>
            <a:ext cx="617538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3028950" y="5454651"/>
            <a:ext cx="649288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3906839" y="5189539"/>
            <a:ext cx="649287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4895851" y="5438776"/>
            <a:ext cx="65087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6053139" y="5214939"/>
            <a:ext cx="65087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7021514" y="5486401"/>
            <a:ext cx="649287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2781300" y="5259389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2813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2806700" y="5210176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60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 </a:t>
            </a:r>
            <a:r>
              <a:rPr lang="en-US" altLang="zh-CN" sz="1600" dirty="0" err="1">
                <a:solidFill>
                  <a:srgbClr val="000099"/>
                </a:solidFill>
              </a:rPr>
              <a:t>cs-gw</a:t>
            </a:r>
            <a:r>
              <a:rPr lang="en-US" altLang="zh-CN" sz="1600" dirty="0">
                <a:solidFill>
                  <a:srgbClr val="000099"/>
                </a:solidFill>
              </a:rPr>
              <a:t> (128.119.240.254)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 border1-rt-fa5-1-0.gw.umass.edu (128.119.3.145)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 cht-vbns.gw.umass.edu (128.119.3.130)  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 jn1-at1-0-0-19.wor.vbns.net (204.147.132.129)  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 jn1-so7-0-0-0.wae.vbns.net (204.147.136.136)  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 abilene-vbns.abilene.ucaid.edu (198.32.11.9)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 nycm-wash.abilene.ucaid.edu (198.32.8.46)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22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 62.40.103.253 (62.40.103.253) 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 de2-1.de1.de.geant.net (62.40.96.129)  109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 de.fr1.fr.geant.net (62.40.96.50)  113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121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 renater-gw.fr1.fr.geant.net (62.40.103.54)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 nio-n2.cssi.renater.fr (193.51.206.13)  111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116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 nice.cssi.renater.fr (195.220.98.102)  123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 r3t2-nice.cssi.renater.fr (195.220.98.110)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 eurecom-valbonne.r3t2.ft.net (193.48.50.54)  135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16  194.214.211.25 (194.214.211.25)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19  fantasia.eurecom.fr (193.55.113.142)  132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128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r>
              <a:rPr lang="en-US" altLang="zh-CN" sz="1600" dirty="0">
                <a:solidFill>
                  <a:srgbClr val="000099"/>
                </a:solidFill>
              </a:rPr>
              <a:t>  136</a:t>
            </a:r>
            <a:r>
              <a:rPr lang="en-US" altLang="zh-CN" dirty="0">
                <a:solidFill>
                  <a:srgbClr val="000099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srgbClr val="000099"/>
                </a:solidFill>
                <a:latin typeface="Times New Roman" panose="02020603050405020304" pitchFamily="18" charset="0"/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3135314" y="5634039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6102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zh-CN" sz="1800" dirty="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4995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5535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5670551" y="1963739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5662614" y="1970089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4095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7616826" y="3651251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8661400" y="3436939"/>
            <a:ext cx="1708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dirty="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zh-CN" sz="2000" dirty="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2270126" y="6315075"/>
            <a:ext cx="5457825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rgbClr val="000099"/>
                </a:solidFill>
              </a:rPr>
              <a:t>* Do some traceroutes from exotic countries at www.traceroute.org</a:t>
            </a:r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3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B2B691A-FD6D-467A-BACA-B15510D67F0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66688"/>
            <a:ext cx="7772400" cy="89217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ja-JP" sz="4000" dirty="0"/>
              <a:t>"Real" Internet delays, routes</a:t>
            </a:r>
            <a:endParaRPr lang="en-US" altLang="zh-CN" sz="4000" dirty="0"/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2228850" y="2338389"/>
            <a:ext cx="82296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1 134.79.197.131 (134.79.197.131) [AS3671] 0.599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2 rtr-core2-p2p-serv01-02.slac.stanford.edu (134.79.253.253) [AS3671] 0.502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3 rtr-fwcore1-trust-p2p-core1.slac.stanford.edu (134.79.254.134) [AS3671] 0.914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4 rtr-core2-p2p-fwcore2-untrust.slac.stanford.edu (134.79.254.149) [AS3671] 1.366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5 rtr-border2-7k-core1.slac.stanford.edu (134.79.252.181) [AS3671] 1.304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6 sunncr5-ip-c-slac.slac.stanford.edu (192.68.191.233) [AS3671] 1.692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7 210.25.189.141 (210.25.189.141) [AS4538] 10.957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8 *</a:t>
            </a: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9 210.25.187.42 (210.25.187.42) [AS4538] 163.984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10 210.25.187.45 (210.25.187.45) [AS4538] 163.857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11 210.25.189.69 (210.25.189.69) [AS4538] 166.290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12 101.4.116.81 (101.4.116.81) [AS4538] 163.201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13 101.4.114.230 (101.4.114.230) [AS4538] 183.698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14 wh1.cernet.net (202.112.53.82) [AS4538] 181.983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1600" dirty="0">
                <a:solidFill>
                  <a:srgbClr val="000099"/>
                </a:solidFill>
              </a:rPr>
              <a:t>15 218.197.158.253 (218.197.158.253) [AS4538] 182.566 </a:t>
            </a:r>
            <a:r>
              <a:rPr lang="en-US" altLang="zh-CN" sz="1600" dirty="0" err="1">
                <a:solidFill>
                  <a:srgbClr val="000099"/>
                </a:solidFill>
              </a:rPr>
              <a:t>ms</a:t>
            </a:r>
            <a:endParaRPr lang="en-US" altLang="zh-CN" sz="1600" dirty="0">
              <a:solidFill>
                <a:srgbClr val="000099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2249489" y="1235075"/>
            <a:ext cx="81930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solidFill>
                  <a:srgbClr val="CC0000"/>
                </a:solidFill>
              </a:rPr>
              <a:t>traceroute: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0099"/>
                </a:solidFill>
              </a:rPr>
              <a:t>www.slac.stanford.edu to www.whu.edu.cn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2" y="856458"/>
            <a:ext cx="7459654" cy="11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87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4551364" y="4803776"/>
            <a:ext cx="1284287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6BE7205-2EFC-4F43-9CB4-077C58A6CD9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35560" y="116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54089" y="1170581"/>
            <a:ext cx="8394700" cy="2504481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queue (aka buffer) preceding link in buffer has finite capacity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packet arriving to full queue dropped (aka lost)</a:t>
            </a:r>
          </a:p>
          <a:p>
            <a:pPr>
              <a:buFont typeface="Wingdings" panose="05000000000000000000" pitchFamily="2" charset="2"/>
              <a:buChar char="n"/>
            </a:pPr>
            <a:r>
              <a:rPr lang="en-US" altLang="zh-CN" dirty="0"/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4616451" y="4999039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3924300" y="4765676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4213226" y="5159376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5810251" y="5162551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6729414" y="496252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547687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5638800" y="5033964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4389439" y="538162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4359276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2941638" y="4294188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6600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3262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6289675" y="4203701"/>
            <a:ext cx="2908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5853114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5313364" y="5032376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5151439" y="5035551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4986339" y="5032376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4822825" y="5032376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4657725" y="5033964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4629151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4616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5232400" y="5661025"/>
            <a:ext cx="20970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packet arriving to</a:t>
            </a:r>
          </a:p>
          <a:p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full buffer is </a:t>
            </a:r>
            <a:r>
              <a:rPr lang="en-US" altLang="zh-CN" sz="1800" i="1">
                <a:solidFill>
                  <a:srgbClr val="CC0000"/>
                </a:solidFill>
                <a:latin typeface="Comic Sans MS" panose="030F0702030302020204" pitchFamily="66" charset="0"/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4462240" y="4022725"/>
            <a:ext cx="165462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buffer </a:t>
            </a:r>
          </a:p>
          <a:p>
            <a:pPr algn="ctr"/>
            <a:r>
              <a:rPr lang="en-US" altLang="zh-CN" sz="1800">
                <a:solidFill>
                  <a:srgbClr val="CC0000"/>
                </a:solidFill>
                <a:latin typeface="Comic Sans MS" panose="030F0702030302020204" pitchFamily="66" charset="0"/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4762500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3117850" y="4314826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3446464" y="5305426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1985963" y="6402389"/>
            <a:ext cx="65117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  <a:latin typeface="Comic Sans MS" panose="030F0702030302020204" pitchFamily="66" charset="0"/>
              </a:rPr>
              <a:t>* Check out the Java applet for an interactive animation on queuing and loss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671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1801C9-5F73-4DD4-BA26-8596502891DF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87608" y="41275"/>
            <a:ext cx="2646272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281185" y="1463467"/>
            <a:ext cx="7772400" cy="1779588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throughput:</a:t>
            </a:r>
            <a:r>
              <a:rPr lang="en-US" altLang="zh-CN" dirty="0"/>
              <a:t> rate (bits/time unit) at which bits transferred between sender/receiver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instantaneous:</a:t>
            </a:r>
            <a:r>
              <a:rPr lang="en-US" altLang="zh-CN" dirty="0">
                <a:ea typeface="宋体" panose="02010600030101010101" pitchFamily="2" charset="-122"/>
              </a:rPr>
              <a:t> rate at given point in time</a:t>
            </a:r>
          </a:p>
          <a:p>
            <a:pPr marL="682625" lvl="1" indent="-225425"/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average:</a:t>
            </a:r>
            <a:r>
              <a:rPr lang="en-US" altLang="zh-CN" dirty="0">
                <a:ea typeface="宋体" panose="02010600030101010101" pitchFamily="2" charset="-122"/>
              </a:rPr>
              <a:t> rate over longer period of time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1925638" y="3671889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2498726" y="4071938"/>
            <a:ext cx="352425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9472613" y="4133851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1756350" y="5043489"/>
            <a:ext cx="214674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4190723" y="5040313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7059337" y="5048250"/>
            <a:ext cx="166584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4521201" y="4806951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7643814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2325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2965451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5330825" y="4394201"/>
            <a:ext cx="1055688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8810625" y="4325939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2928938" y="4360863"/>
            <a:ext cx="2322512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6434139" y="4248151"/>
            <a:ext cx="2801937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1763713" y="5065716"/>
            <a:ext cx="8235950" cy="903288"/>
            <a:chOff x="0" y="3774"/>
            <a:chExt cx="5188" cy="569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786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zh-CN" sz="2000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774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786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zh-CN" sz="2000" i="1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i="1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i="1" baseline="-25000" dirty="0" err="1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i="1" baseline="-25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1864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5256214" y="4308476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2032001" y="4064001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01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5829301" y="4449764"/>
            <a:ext cx="912813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5783264" y="2581276"/>
            <a:ext cx="911225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D93734B-0AA1-4023-A8D0-79C4792B76B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59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79626" y="65980"/>
            <a:ext cx="415178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2079626" y="1366838"/>
            <a:ext cx="8150225" cy="55403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s</a:t>
            </a:r>
            <a:r>
              <a:rPr lang="en-US" altLang="zh-CN" i="1" dirty="0">
                <a:solidFill>
                  <a:srgbClr val="CC0000"/>
                </a:solidFill>
              </a:rPr>
              <a:t> &lt; </a:t>
            </a:r>
            <a:r>
              <a:rPr lang="en-US" altLang="zh-CN" i="1" dirty="0" err="1">
                <a:solidFill>
                  <a:srgbClr val="CC0000"/>
                </a:solidFill>
              </a:rPr>
              <a:t>R</a:t>
            </a:r>
            <a:r>
              <a:rPr lang="en-US" altLang="zh-CN" i="1" baseline="-25000" dirty="0" err="1">
                <a:solidFill>
                  <a:srgbClr val="CC0000"/>
                </a:solidFill>
              </a:rPr>
              <a:t>c</a:t>
            </a:r>
            <a:r>
              <a:rPr lang="en-US" altLang="zh-CN" i="1" dirty="0">
                <a:solidFill>
                  <a:srgbClr val="FF3300"/>
                </a:solidFill>
              </a:rPr>
              <a:t>  </a:t>
            </a:r>
            <a:r>
              <a:rPr lang="en-US" altLang="zh-CN" dirty="0"/>
              <a:t>What is average end-end throughput?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3138489" y="2254250"/>
            <a:ext cx="352425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</p:grp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3590926" y="2606676"/>
            <a:ext cx="2136775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3379789" y="2562226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  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2779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9013826" y="2581276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6964364" y="2473326"/>
            <a:ext cx="2790825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2079626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57200" indent="-457200"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n"/>
            </a:pP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 &gt; </a:t>
            </a:r>
            <a:r>
              <a:rPr lang="en-US" altLang="zh-CN" sz="2800" i="1" dirty="0" err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zh-CN" sz="2800" i="1" baseline="-25000" dirty="0" err="1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zh-CN" sz="2800" i="1" dirty="0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zh-CN" sz="2800" dirty="0">
                <a:solidFill>
                  <a:srgbClr val="000099"/>
                </a:solidFill>
                <a:latin typeface="Comic Sans MS" panose="030F0702030302020204" pitchFamily="66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1199456" y="5084763"/>
            <a:ext cx="9937104" cy="1293812"/>
            <a:chOff x="186" y="3203"/>
            <a:chExt cx="5403" cy="815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8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03"/>
              <a:ext cx="153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800" i="1" dirty="0">
                  <a:solidFill>
                    <a:srgbClr val="CC0000"/>
                  </a:solidFill>
                  <a:latin typeface="Comic Sans MS" panose="030F0702030302020204" pitchFamily="66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5729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9756775" y="2420939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2692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2754313" y="3927476"/>
            <a:ext cx="7935912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s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99"/>
                  </a:solidFill>
                  <a:latin typeface="Comic Sans MS" panose="030F0702030302020204" pitchFamily="66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  R</a:t>
              </a:r>
              <a:r>
                <a:rPr lang="en-US" altLang="zh-CN" sz="28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c</a:t>
              </a:r>
              <a:r>
                <a:rPr lang="en-US" altLang="zh-CN" sz="2000" baseline="-25000">
                  <a:solidFill>
                    <a:srgbClr val="000099"/>
                  </a:solidFill>
                  <a:latin typeface="Comic Sans MS" panose="030F0702030302020204" pitchFamily="66" charset="0"/>
                </a:rPr>
                <a:t> </a:t>
              </a:r>
              <a:r>
                <a:rPr lang="en-US" altLang="zh-CN" sz="2000">
                  <a:solidFill>
                    <a:srgbClr val="000099"/>
                  </a:solidFill>
                  <a:latin typeface="Comic Sans MS" panose="030F0702030302020204" pitchFamily="66" charset="0"/>
                </a:rPr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6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695401" y="2780928"/>
            <a:ext cx="6264696" cy="720724"/>
          </a:xfrm>
        </p:spPr>
        <p:txBody>
          <a:bodyPr anchor="ctr"/>
          <a:lstStyle/>
          <a:p>
            <a:r>
              <a:rPr lang="en-US" altLang="zh-CN" dirty="0">
                <a:latin typeface="Comic Sans MS" panose="030F0702030302020204" pitchFamily="66" charset="0"/>
              </a:rPr>
              <a:t>Now let's begin 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4" y="915220"/>
            <a:ext cx="7663741" cy="7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AD237F7-E2D9-4ACE-B789-4BA83720E71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sz="4000"/>
              <a:t>Throughput: Internet scenario</a:t>
            </a:r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776670" y="1592263"/>
            <a:ext cx="4219253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per-connection end-end throughput: </a:t>
            </a:r>
            <a:r>
              <a:rPr lang="en-US" altLang="zh-CN" i="1" dirty="0"/>
              <a:t>min(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i="1" dirty="0" err="1"/>
              <a:t>,R</a:t>
            </a:r>
            <a:r>
              <a:rPr lang="en-US" altLang="zh-CN" i="1" baseline="-25000" dirty="0" err="1"/>
              <a:t>s</a:t>
            </a:r>
            <a:r>
              <a:rPr lang="en-US" altLang="zh-CN" i="1" dirty="0" err="1"/>
              <a:t>,R</a:t>
            </a:r>
            <a:r>
              <a:rPr lang="en-US" altLang="zh-CN" i="1" dirty="0"/>
              <a:t>/10)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dirty="0"/>
              <a:t>in practice: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c</a:t>
            </a:r>
            <a:r>
              <a:rPr lang="en-US" altLang="zh-CN" dirty="0"/>
              <a:t> or </a:t>
            </a:r>
            <a:r>
              <a:rPr lang="en-US" altLang="zh-CN" i="1" dirty="0" err="1"/>
              <a:t>R</a:t>
            </a:r>
            <a:r>
              <a:rPr lang="en-US" altLang="zh-CN" i="1" baseline="-25000" dirty="0" err="1"/>
              <a:t>s</a:t>
            </a:r>
            <a:r>
              <a:rPr lang="en-US" altLang="zh-CN" dirty="0"/>
              <a:t> is often bottleneck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6051550" y="5635626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10 connections (fairly) share backbone bottleneck link </a:t>
            </a:r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0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 </a:t>
            </a:r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6407151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6270626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8135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7668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8139114" y="2794001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8139113" y="3765551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7145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6480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6515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7142163" y="2665414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6351589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7654926" y="2671764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6933407" y="2339182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7085014" y="201295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7654926" y="2663826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6777038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6608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6581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7240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6624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6486526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7862889" y="4294189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7140576" y="4625976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7294564" y="4953001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7862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6985001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8815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8788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9447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8831263" y="2636839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8693151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9572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8905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940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9567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8767764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7240589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9067801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s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7234238" y="2771776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6248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7697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8281989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7507289" y="4498976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9194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  <a:r>
              <a:rPr lang="en-US" altLang="zh-CN" sz="2800" baseline="-25000">
                <a:solidFill>
                  <a:srgbClr val="000099"/>
                </a:solidFill>
                <a:latin typeface="Comic Sans MS" panose="030F0702030302020204" pitchFamily="66" charset="0"/>
              </a:rPr>
              <a:t>c</a:t>
            </a:r>
            <a:endParaRPr lang="en-US" altLang="zh-CN" sz="200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8223251" y="3357564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>
                <a:solidFill>
                  <a:srgbClr val="000099"/>
                </a:solidFill>
                <a:latin typeface="Comic Sans MS" panose="030F0702030302020204" pitchFamily="66" charset="0"/>
              </a:rPr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6100764" y="1784350"/>
            <a:ext cx="352425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6675439" y="1444625"/>
            <a:ext cx="352425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9526589" y="1700213"/>
            <a:ext cx="352425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9675814" y="4489451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5761039" y="4470401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6383339" y="4919664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1127448" y="5949280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* Check out the online interactive exercises for more examples: h</a:t>
            </a:r>
            <a:r>
              <a:rPr lang="en-US" altLang="zh-CN" sz="1200" dirty="0">
                <a:solidFill>
                  <a:schemeClr val="bg1"/>
                </a:solidFill>
              </a:rPr>
              <a:t>ttp://gaia.cs.umass.edu/kurose_ross/interactive/</a:t>
            </a:r>
          </a:p>
        </p:txBody>
      </p:sp>
      <p:sp>
        <p:nvSpPr>
          <p:cNvPr id="16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576660" y="6669360"/>
            <a:ext cx="2016224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ea typeface="宋体" panose="02010600030101010101" pitchFamily="2" charset="-122"/>
              </a:rPr>
              <a:t>1.4 delay,</a:t>
            </a:r>
            <a:r>
              <a:rPr lang="en-US" altLang="zh-CN" sz="1200" dirty="0">
                <a:solidFill>
                  <a:srgbClr val="CC0000"/>
                </a:solidFill>
                <a:ea typeface="宋体" panose="02010600030101010101" pitchFamily="2" charset="-122"/>
              </a:rPr>
              <a:t> loss, throughput</a:t>
            </a:r>
            <a:endParaRPr lang="en-US" altLang="zh-CN" sz="12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161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79576" y="278020"/>
            <a:ext cx="4776860" cy="720724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4395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  <p:sp>
        <p:nvSpPr>
          <p:cNvPr id="1187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DD29FE8-34BB-4089-9559-29994E7D26E2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187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54213" y="97632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Protocol </a:t>
            </a:r>
            <a:r>
              <a:rPr lang="en-US" altLang="ja-JP" dirty="0"/>
              <a:t>"layers"</a:t>
            </a:r>
            <a:endParaRPr lang="en-US" altLang="zh-CN" dirty="0"/>
          </a:p>
        </p:txBody>
      </p:sp>
      <p:sp>
        <p:nvSpPr>
          <p:cNvPr id="11878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75520" y="1412776"/>
            <a:ext cx="4608512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with many </a:t>
            </a:r>
            <a:r>
              <a:rPr lang="en-US" altLang="ja-JP" i="1" dirty="0">
                <a:solidFill>
                  <a:srgbClr val="CC0000"/>
                </a:solidFill>
              </a:rPr>
              <a:t>"pieces":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hosts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routers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links of various media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applications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protocols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hardware, software</a:t>
            </a:r>
          </a:p>
        </p:txBody>
      </p:sp>
      <p:sp>
        <p:nvSpPr>
          <p:cNvPr id="11878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176120" y="2276872"/>
            <a:ext cx="4057650" cy="2619375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Question:</a:t>
            </a:r>
            <a:r>
              <a:rPr lang="en-US" altLang="zh-CN" sz="2400" u="sng" dirty="0">
                <a:solidFill>
                  <a:srgbClr val="FF0000"/>
                </a:solidFill>
              </a:rPr>
              <a:t> 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is there any hope of </a:t>
            </a:r>
            <a:r>
              <a:rPr lang="en-US" altLang="zh-CN" i="1" dirty="0"/>
              <a:t>organizing</a:t>
            </a:r>
            <a:r>
              <a:rPr lang="en-US" altLang="zh-CN" dirty="0"/>
              <a:t> structure of network?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US" altLang="zh-CN" dirty="0"/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…. or at least our discussion of networks?</a:t>
            </a:r>
          </a:p>
        </p:txBody>
      </p:sp>
      <p:pic>
        <p:nvPicPr>
          <p:cNvPr id="118786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9366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5973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602703-42E3-4442-B755-B06A5295255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75520" y="-793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4000" dirty="0"/>
              <a:t>Organization of air travel</a:t>
            </a:r>
            <a:endParaRPr lang="en-US" altLang="zh-CN" dirty="0"/>
          </a:p>
        </p:txBody>
      </p:sp>
      <p:sp>
        <p:nvSpPr>
          <p:cNvPr id="1208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419600" y="5489575"/>
            <a:ext cx="7772400" cy="542925"/>
          </a:xfrm>
        </p:spPr>
        <p:txBody>
          <a:bodyPr/>
          <a:lstStyle/>
          <a:p>
            <a:pPr marL="287338" indent="-287338"/>
            <a:r>
              <a:rPr lang="en-US" altLang="zh-CN"/>
              <a:t>a series of steps</a:t>
            </a:r>
          </a:p>
        </p:txBody>
      </p:sp>
      <p:pic>
        <p:nvPicPr>
          <p:cNvPr id="120834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928689"/>
            <a:ext cx="6563518" cy="12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837" name="Group 4"/>
          <p:cNvGrpSpPr>
            <a:grpSpLocks/>
          </p:cNvGrpSpPr>
          <p:nvPr/>
        </p:nvGrpSpPr>
        <p:grpSpPr bwMode="auto">
          <a:xfrm>
            <a:off x="2635250" y="1587501"/>
            <a:ext cx="6508750" cy="3294063"/>
            <a:chOff x="700" y="1000"/>
            <a:chExt cx="4100" cy="2075"/>
          </a:xfrm>
        </p:grpSpPr>
        <p:sp>
          <p:nvSpPr>
            <p:cNvPr id="120839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307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(purchase)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(check)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takeoff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0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280" cy="1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ticket (complain)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baggage (claim)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gates (unload)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runway landing</a:t>
              </a:r>
            </a:p>
            <a:p>
              <a:endParaRPr lang="en-US" altLang="zh-CN" sz="2000">
                <a:solidFill>
                  <a:srgbClr val="000099"/>
                </a:solidFill>
              </a:endParaRPr>
            </a:p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1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2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>
                  <a:solidFill>
                    <a:srgbClr val="000099"/>
                  </a:solidFill>
                </a:rPr>
                <a:t>airplane routing</a:t>
              </a:r>
            </a:p>
          </p:txBody>
        </p:sp>
        <p:sp>
          <p:nvSpPr>
            <p:cNvPr id="120842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7557864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59A706-D73F-4AF8-9D95-4A6EA94A1FE7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2884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1911780" y="-33716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Layering of airline functionality</a:t>
            </a:r>
          </a:p>
        </p:txBody>
      </p:sp>
      <p:sp>
        <p:nvSpPr>
          <p:cNvPr id="122885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2482852" y="4524458"/>
            <a:ext cx="7613650" cy="1763713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layers: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each layer implements a service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via its own internal-layer actions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sz="2800" dirty="0">
                <a:ea typeface="宋体" panose="02010600030101010101" pitchFamily="2" charset="-122"/>
              </a:rPr>
              <a:t>relying on services provided by layer below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dirty="0"/>
          </a:p>
        </p:txBody>
      </p:sp>
      <p:pic>
        <p:nvPicPr>
          <p:cNvPr id="122882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819150"/>
            <a:ext cx="6396260" cy="90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883" name="Group 38"/>
          <p:cNvGrpSpPr>
            <a:grpSpLocks/>
          </p:cNvGrpSpPr>
          <p:nvPr/>
        </p:nvGrpSpPr>
        <p:grpSpPr bwMode="auto">
          <a:xfrm>
            <a:off x="1958976" y="1314451"/>
            <a:ext cx="8428038" cy="2840038"/>
            <a:chOff x="258" y="1214"/>
            <a:chExt cx="5309" cy="1789"/>
          </a:xfrm>
        </p:grpSpPr>
        <p:sp>
          <p:nvSpPr>
            <p:cNvPr id="122887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88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889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0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1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2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3" name="Text Box 8"/>
            <p:cNvSpPr txBox="1">
              <a:spLocks noChangeArrowheads="1"/>
            </p:cNvSpPr>
            <p:nvPr/>
          </p:nvSpPr>
          <p:spPr bwMode="auto">
            <a:xfrm>
              <a:off x="471" y="2706"/>
              <a:ext cx="57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departure</a:t>
              </a:r>
            </a:p>
            <a:p>
              <a:pPr algn="ctr" eaLnBrk="1" hangingPunct="1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4" name="Text Box 9"/>
            <p:cNvSpPr txBox="1">
              <a:spLocks noChangeArrowheads="1"/>
            </p:cNvSpPr>
            <p:nvPr/>
          </p:nvSpPr>
          <p:spPr bwMode="auto">
            <a:xfrm>
              <a:off x="3733" y="2712"/>
              <a:ext cx="43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arrival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airport</a:t>
              </a:r>
            </a:p>
          </p:txBody>
        </p:sp>
        <p:sp>
          <p:nvSpPr>
            <p:cNvPr id="122895" name="Text Box 10"/>
            <p:cNvSpPr txBox="1">
              <a:spLocks noChangeArrowheads="1"/>
            </p:cNvSpPr>
            <p:nvPr/>
          </p:nvSpPr>
          <p:spPr bwMode="auto">
            <a:xfrm>
              <a:off x="1775" y="2709"/>
              <a:ext cx="12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intermediate air-traffic</a:t>
              </a:r>
            </a:p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control centers</a:t>
              </a:r>
            </a:p>
          </p:txBody>
        </p:sp>
        <p:pic>
          <p:nvPicPr>
            <p:cNvPr id="122896" name="Picture 11" descr="yylgaifm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897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8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899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22900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122920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21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grpSp>
          <p:nvGrpSpPr>
            <p:cNvPr id="122901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122918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22919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>
                  <a:lnSpc>
                    <a:spcPct val="80000"/>
                  </a:lnSpc>
                </a:pPr>
                <a:r>
                  <a:rPr lang="en-US" altLang="zh-CN" sz="1400">
                    <a:solidFill>
                      <a:srgbClr val="FF0000"/>
                    </a:solidFill>
                    <a:latin typeface="Comic Sans MS" panose="030F0702030302020204" pitchFamily="66" charset="0"/>
                  </a:rPr>
                  <a:t>airplane routing</a:t>
                </a:r>
              </a:p>
            </p:txBody>
          </p:sp>
        </p:grpSp>
        <p:sp>
          <p:nvSpPr>
            <p:cNvPr id="122902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3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baggage (claim)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</a:pPr>
              <a:endParaRPr lang="en-US" altLang="zh-CN" sz="1400" dirty="0">
                <a:solidFill>
                  <a:srgbClr val="FF0000"/>
                </a:solidFill>
                <a:latin typeface="Comic Sans MS" panose="030F0702030302020204" pitchFamily="66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en-US" altLang="zh-CN" sz="1400" dirty="0">
                  <a:solidFill>
                    <a:srgbClr val="FF0000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  <p:sp>
          <p:nvSpPr>
            <p:cNvPr id="122904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5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6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7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8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09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0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1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2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22913" name="Text Box 32"/>
            <p:cNvSpPr txBox="1">
              <a:spLocks noChangeArrowheads="1"/>
            </p:cNvSpPr>
            <p:nvPr/>
          </p:nvSpPr>
          <p:spPr bwMode="auto">
            <a:xfrm>
              <a:off x="4751" y="1588"/>
              <a:ext cx="39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ticket</a:t>
              </a:r>
            </a:p>
          </p:txBody>
        </p:sp>
        <p:sp>
          <p:nvSpPr>
            <p:cNvPr id="122914" name="Text Box 33"/>
            <p:cNvSpPr txBox="1">
              <a:spLocks noChangeArrowheads="1"/>
            </p:cNvSpPr>
            <p:nvPr/>
          </p:nvSpPr>
          <p:spPr bwMode="auto">
            <a:xfrm>
              <a:off x="4774" y="1801"/>
              <a:ext cx="487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baggage</a:t>
              </a:r>
            </a:p>
          </p:txBody>
        </p:sp>
        <p:sp>
          <p:nvSpPr>
            <p:cNvPr id="122915" name="Text Box 34"/>
            <p:cNvSpPr txBox="1">
              <a:spLocks noChangeArrowheads="1"/>
            </p:cNvSpPr>
            <p:nvPr/>
          </p:nvSpPr>
          <p:spPr bwMode="auto">
            <a:xfrm>
              <a:off x="4765" y="2013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gate</a:t>
              </a:r>
            </a:p>
          </p:txBody>
        </p:sp>
        <p:sp>
          <p:nvSpPr>
            <p:cNvPr id="122916" name="Text Box 35"/>
            <p:cNvSpPr txBox="1">
              <a:spLocks noChangeArrowheads="1"/>
            </p:cNvSpPr>
            <p:nvPr/>
          </p:nvSpPr>
          <p:spPr bwMode="auto">
            <a:xfrm>
              <a:off x="4722" y="2225"/>
              <a:ext cx="8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takeoff/landing</a:t>
              </a:r>
            </a:p>
          </p:txBody>
        </p:sp>
        <p:sp>
          <p:nvSpPr>
            <p:cNvPr id="122917" name="Text Box 36"/>
            <p:cNvSpPr txBox="1">
              <a:spLocks noChangeArrowheads="1"/>
            </p:cNvSpPr>
            <p:nvPr/>
          </p:nvSpPr>
          <p:spPr bwMode="auto">
            <a:xfrm>
              <a:off x="4745" y="2444"/>
              <a:ext cx="822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200">
                  <a:solidFill>
                    <a:srgbClr val="0000FF"/>
                  </a:solidFill>
                  <a:latin typeface="Comic Sans MS" panose="030F0702030302020204" pitchFamily="66" charset="0"/>
                </a:rPr>
                <a:t>airplane routing</a:t>
              </a:r>
            </a:p>
          </p:txBody>
        </p:sp>
      </p:grpSp>
      <p:sp>
        <p:nvSpPr>
          <p:cNvPr id="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3380559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3F9C77D-178B-4DFC-AC21-C5A4321EE994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65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49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51584" y="315386"/>
            <a:ext cx="4439816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Why layering?</a:t>
            </a:r>
          </a:p>
        </p:txBody>
      </p:sp>
      <p:sp>
        <p:nvSpPr>
          <p:cNvPr id="13824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19536" y="1700808"/>
            <a:ext cx="7772400" cy="4648200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dirty="0"/>
              <a:t>dealing with complex systems: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explicit structure allows identification, relationship of complex system’</a:t>
            </a:r>
            <a:r>
              <a:rPr lang="en-US" altLang="ja-JP" dirty="0"/>
              <a:t>s pieces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layered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reference model</a:t>
            </a:r>
            <a:r>
              <a:rPr lang="en-US" altLang="zh-CN" dirty="0">
                <a:ea typeface="宋体" panose="02010600030101010101" pitchFamily="2" charset="-122"/>
              </a:rPr>
              <a:t> for discussion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/>
              <a:t>modularization eases maintenance, updating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change of implementation of layer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service transparent to rest of system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e.g., change in gate procedure doesn</a:t>
            </a:r>
            <a:r>
              <a:rPr lang="en-US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affect rest of system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chemeClr val="bg1"/>
                </a:solidFill>
              </a:rPr>
              <a:t>layering considered harmful?</a:t>
            </a:r>
          </a:p>
        </p:txBody>
      </p:sp>
      <p:pic>
        <p:nvPicPr>
          <p:cNvPr id="124930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1" y="1022351"/>
            <a:ext cx="32988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231381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E99E730-73AC-41E0-AD3D-7F373FB4833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698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087334" y="116632"/>
            <a:ext cx="4943872" cy="1028700"/>
          </a:xfrm>
        </p:spPr>
        <p:txBody>
          <a:bodyPr/>
          <a:lstStyle/>
          <a:p>
            <a:pPr eaLnBrk="1" hangingPunct="1"/>
            <a:r>
              <a:rPr lang="en-US" altLang="zh-CN" dirty="0"/>
              <a:t>Internet protocol stack</a:t>
            </a:r>
          </a:p>
        </p:txBody>
      </p:sp>
      <p:sp>
        <p:nvSpPr>
          <p:cNvPr id="1402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03512" y="1556792"/>
            <a:ext cx="5554663" cy="4648200"/>
          </a:xfrm>
        </p:spPr>
        <p:txBody>
          <a:bodyPr>
            <a:normAutofit lnSpcReduction="10000"/>
          </a:bodyPr>
          <a:lstStyle/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application:</a:t>
            </a:r>
            <a:r>
              <a:rPr lang="en-US" altLang="zh-CN" dirty="0"/>
              <a:t> supporting network applications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FTP, SMTP, HTTP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transport:</a:t>
            </a:r>
            <a:r>
              <a:rPr lang="en-US" altLang="zh-CN" dirty="0"/>
              <a:t> process-process data transfer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TCP, UDP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network:</a:t>
            </a:r>
            <a:r>
              <a:rPr lang="en-US" altLang="zh-CN" dirty="0"/>
              <a:t> routing of datagrams from source to destination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IP, routing protocols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link:</a:t>
            </a:r>
            <a:r>
              <a:rPr lang="en-US" altLang="zh-CN" dirty="0"/>
              <a:t> data transfer between neighboring  network elements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Ethernet, 802.111 (</a:t>
            </a:r>
            <a:r>
              <a:rPr lang="en-US" altLang="zh-CN" dirty="0" err="1">
                <a:ea typeface="宋体" panose="02010600030101010101" pitchFamily="2" charset="-122"/>
              </a:rPr>
              <a:t>WiFi</a:t>
            </a:r>
            <a:r>
              <a:rPr lang="en-US" altLang="zh-CN" dirty="0">
                <a:ea typeface="宋体" panose="02010600030101010101" pitchFamily="2" charset="-122"/>
              </a:rPr>
              <a:t>), PPP</a:t>
            </a:r>
          </a:p>
          <a:p>
            <a:pPr marL="287338" indent="-287338">
              <a:lnSpc>
                <a:spcPct val="80000"/>
              </a:lnSpc>
            </a:pPr>
            <a:r>
              <a:rPr lang="en-US" altLang="zh-CN" i="1" dirty="0">
                <a:solidFill>
                  <a:srgbClr val="CC0000"/>
                </a:solidFill>
              </a:rPr>
              <a:t>physical:</a:t>
            </a:r>
            <a:r>
              <a:rPr lang="en-US" altLang="zh-CN" dirty="0"/>
              <a:t> bits </a:t>
            </a:r>
            <a:r>
              <a:rPr lang="en-US" altLang="ja-JP" dirty="0"/>
              <a:t>"on the wire"</a:t>
            </a:r>
          </a:p>
          <a:p>
            <a:pPr marL="287338" indent="-287338">
              <a:lnSpc>
                <a:spcPct val="80000"/>
              </a:lnSpc>
            </a:pPr>
            <a:endParaRPr lang="en-US" altLang="zh-CN" dirty="0"/>
          </a:p>
        </p:txBody>
      </p:sp>
      <p:pic>
        <p:nvPicPr>
          <p:cNvPr id="1269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552" y="931019"/>
            <a:ext cx="4834536" cy="121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79" name="Rectangle 2"/>
          <p:cNvSpPr>
            <a:spLocks noChangeArrowheads="1"/>
          </p:cNvSpPr>
          <p:nvPr/>
        </p:nvSpPr>
        <p:spPr bwMode="auto">
          <a:xfrm>
            <a:off x="8099425" y="17272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2" name="Rectangle 6"/>
          <p:cNvSpPr>
            <a:spLocks noChangeArrowheads="1"/>
          </p:cNvSpPr>
          <p:nvPr/>
        </p:nvSpPr>
        <p:spPr bwMode="auto">
          <a:xfrm>
            <a:off x="7981950" y="1824038"/>
            <a:ext cx="1892300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</a:endParaRPr>
          </a:p>
        </p:txBody>
      </p:sp>
      <p:sp>
        <p:nvSpPr>
          <p:cNvPr id="126983" name="Text Box 7"/>
          <p:cNvSpPr txBox="1">
            <a:spLocks noChangeArrowheads="1"/>
          </p:cNvSpPr>
          <p:nvPr/>
        </p:nvSpPr>
        <p:spPr bwMode="auto">
          <a:xfrm>
            <a:off x="8079337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</a:rPr>
              <a:t>application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transport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network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link</a:t>
            </a:r>
          </a:p>
          <a:p>
            <a:pPr algn="ctr"/>
            <a:endParaRPr lang="en-US" altLang="zh-CN">
              <a:solidFill>
                <a:srgbClr val="0000FF"/>
              </a:solidFill>
            </a:endParaRPr>
          </a:p>
          <a:p>
            <a:pPr algn="ctr"/>
            <a:r>
              <a:rPr lang="en-US" altLang="zh-CN">
                <a:solidFill>
                  <a:srgbClr val="0000FF"/>
                </a:solidFill>
              </a:rPr>
              <a:t>physical</a:t>
            </a:r>
          </a:p>
        </p:txBody>
      </p:sp>
      <p:sp>
        <p:nvSpPr>
          <p:cNvPr id="126984" name="Line 8"/>
          <p:cNvSpPr>
            <a:spLocks noChangeShapeType="1"/>
          </p:cNvSpPr>
          <p:nvPr/>
        </p:nvSpPr>
        <p:spPr bwMode="auto">
          <a:xfrm>
            <a:off x="7975600" y="251618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5" name="Line 9"/>
          <p:cNvSpPr>
            <a:spLocks noChangeShapeType="1"/>
          </p:cNvSpPr>
          <p:nvPr/>
        </p:nvSpPr>
        <p:spPr bwMode="auto">
          <a:xfrm>
            <a:off x="7975600" y="32210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6" name="Line 10"/>
          <p:cNvSpPr>
            <a:spLocks noChangeShapeType="1"/>
          </p:cNvSpPr>
          <p:nvPr/>
        </p:nvSpPr>
        <p:spPr bwMode="auto">
          <a:xfrm>
            <a:off x="7975600" y="39322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26987" name="Line 11"/>
          <p:cNvSpPr>
            <a:spLocks noChangeShapeType="1"/>
          </p:cNvSpPr>
          <p:nvPr/>
        </p:nvSpPr>
        <p:spPr bwMode="auto">
          <a:xfrm>
            <a:off x="7975600" y="4643438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40281212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3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4D1D9E7-E80D-4E3E-BCA3-41F50D641428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996642" y="69851"/>
            <a:ext cx="6503988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ISO/OSI reference model</a:t>
            </a:r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7488" y="1484784"/>
            <a:ext cx="5154613" cy="4648200"/>
          </a:xfrm>
        </p:spPr>
        <p:txBody>
          <a:bodyPr>
            <a:normAutofit fontScale="92500" lnSpcReduction="20000"/>
          </a:bodyPr>
          <a:lstStyle/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presentation:</a:t>
            </a:r>
            <a:r>
              <a:rPr lang="en-US" altLang="zh-CN" dirty="0"/>
              <a:t> allow applications to interpret meaning of data, e.g., encryption, compression, machine-specific conventions</a:t>
            </a:r>
          </a:p>
          <a:p>
            <a:pPr marL="287338" indent="-287338"/>
            <a:r>
              <a:rPr lang="en-US" altLang="zh-CN" i="1" dirty="0">
                <a:solidFill>
                  <a:srgbClr val="CC0000"/>
                </a:solidFill>
              </a:rPr>
              <a:t>session:</a:t>
            </a:r>
            <a:r>
              <a:rPr lang="en-US" altLang="zh-CN" dirty="0"/>
              <a:t> synchronization, </a:t>
            </a:r>
            <a:r>
              <a:rPr lang="en-US" altLang="zh-CN" dirty="0" err="1"/>
              <a:t>checkpointing</a:t>
            </a:r>
            <a:r>
              <a:rPr lang="en-US" altLang="zh-CN" dirty="0"/>
              <a:t>, recovery of data exchange</a:t>
            </a:r>
          </a:p>
          <a:p>
            <a:pPr marL="287338" indent="-287338"/>
            <a:r>
              <a:rPr lang="en-US" altLang="zh-CN" dirty="0"/>
              <a:t>Internet stack </a:t>
            </a:r>
            <a:r>
              <a:rPr lang="en-US" altLang="ja-JP" dirty="0"/>
              <a:t>"missing" these layers!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these services, </a:t>
            </a:r>
            <a:r>
              <a:rPr lang="en-US" altLang="zh-CN" i="1" dirty="0">
                <a:ea typeface="宋体" panose="02010600030101010101" pitchFamily="2" charset="-122"/>
              </a:rPr>
              <a:t>if needed,</a:t>
            </a:r>
            <a:r>
              <a:rPr lang="en-US" altLang="zh-CN" dirty="0">
                <a:ea typeface="宋体" panose="02010600030101010101" pitchFamily="2" charset="-122"/>
              </a:rPr>
              <a:t> must be implemented in application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needed?</a:t>
            </a:r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8029575" y="1638300"/>
            <a:ext cx="1892300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29" name="Rectangle 6"/>
          <p:cNvSpPr>
            <a:spLocks noChangeArrowheads="1"/>
          </p:cNvSpPr>
          <p:nvPr/>
        </p:nvSpPr>
        <p:spPr bwMode="auto">
          <a:xfrm>
            <a:off x="7915275" y="1774826"/>
            <a:ext cx="1892300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0" name="Text Box 7"/>
          <p:cNvSpPr txBox="1">
            <a:spLocks noChangeArrowheads="1"/>
          </p:cNvSpPr>
          <p:nvPr/>
        </p:nvSpPr>
        <p:spPr bwMode="auto">
          <a:xfrm>
            <a:off x="7872414" y="1946276"/>
            <a:ext cx="1982787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presentation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session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70000"/>
              </a:lnSpc>
            </a:pPr>
            <a:endParaRPr lang="en-US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  <a:p>
            <a:pPr algn="ctr">
              <a:lnSpc>
                <a:spcPct val="70000"/>
              </a:lnSpc>
            </a:pPr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29031" name="Line 8"/>
          <p:cNvSpPr>
            <a:spLocks noChangeShapeType="1"/>
          </p:cNvSpPr>
          <p:nvPr/>
        </p:nvSpPr>
        <p:spPr bwMode="auto">
          <a:xfrm>
            <a:off x="7894638" y="2366963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2" name="Line 9"/>
          <p:cNvSpPr>
            <a:spLocks noChangeShapeType="1"/>
          </p:cNvSpPr>
          <p:nvPr/>
        </p:nvSpPr>
        <p:spPr bwMode="auto">
          <a:xfrm>
            <a:off x="7908925" y="33432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3" name="Line 10"/>
          <p:cNvSpPr>
            <a:spLocks noChangeShapeType="1"/>
          </p:cNvSpPr>
          <p:nvPr/>
        </p:nvSpPr>
        <p:spPr bwMode="auto">
          <a:xfrm>
            <a:off x="7908925" y="3883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4" name="Line 11"/>
          <p:cNvSpPr>
            <a:spLocks noChangeShapeType="1"/>
          </p:cNvSpPr>
          <p:nvPr/>
        </p:nvSpPr>
        <p:spPr bwMode="auto">
          <a:xfrm>
            <a:off x="7910513" y="48990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5" name="Line 12"/>
          <p:cNvSpPr>
            <a:spLocks noChangeShapeType="1"/>
          </p:cNvSpPr>
          <p:nvPr/>
        </p:nvSpPr>
        <p:spPr bwMode="auto">
          <a:xfrm>
            <a:off x="7894638" y="441642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29036" name="Line 13"/>
          <p:cNvSpPr>
            <a:spLocks noChangeShapeType="1"/>
          </p:cNvSpPr>
          <p:nvPr/>
        </p:nvSpPr>
        <p:spPr bwMode="auto">
          <a:xfrm>
            <a:off x="7893050" y="2886075"/>
            <a:ext cx="18859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pic>
        <p:nvPicPr>
          <p:cNvPr id="129037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895350"/>
            <a:ext cx="537760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613085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/>
          <p:cNvSpPr>
            <a:spLocks/>
          </p:cNvSpPr>
          <p:nvPr/>
        </p:nvSpPr>
        <p:spPr bwMode="auto">
          <a:xfrm>
            <a:off x="8502650" y="4156076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4" name="Group 347"/>
          <p:cNvGrpSpPr>
            <a:grpSpLocks/>
          </p:cNvGrpSpPr>
          <p:nvPr/>
        </p:nvGrpSpPr>
        <p:grpSpPr bwMode="auto">
          <a:xfrm>
            <a:off x="9104313" y="4918076"/>
            <a:ext cx="984250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1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8F8394-0466-45D9-859F-A5C72F27131E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68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1111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6740525" y="-7711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Encapsulation</a:t>
            </a:r>
          </a:p>
        </p:txBody>
      </p:sp>
      <p:pic>
        <p:nvPicPr>
          <p:cNvPr id="131076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6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/>
          <p:cNvSpPr>
            <a:spLocks/>
          </p:cNvSpPr>
          <p:nvPr/>
        </p:nvSpPr>
        <p:spPr bwMode="auto">
          <a:xfrm>
            <a:off x="8653464" y="2246314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131078" name="Group 180"/>
          <p:cNvGrpSpPr>
            <a:grpSpLocks/>
          </p:cNvGrpSpPr>
          <p:nvPr/>
        </p:nvGrpSpPr>
        <p:grpSpPr bwMode="auto">
          <a:xfrm>
            <a:off x="8853488" y="2754313"/>
            <a:ext cx="1052512" cy="355600"/>
            <a:chOff x="4410" y="1365"/>
            <a:chExt cx="663" cy="224"/>
          </a:xfrm>
        </p:grpSpPr>
        <p:sp>
          <p:nvSpPr>
            <p:cNvPr id="131205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6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131207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208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209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1079" name="Freeform 2"/>
          <p:cNvSpPr>
            <a:spLocks/>
          </p:cNvSpPr>
          <p:nvPr/>
        </p:nvSpPr>
        <p:spPr bwMode="auto">
          <a:xfrm>
            <a:off x="5341939" y="1447801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Text Box 8"/>
          <p:cNvSpPr txBox="1">
            <a:spLocks noChangeArrowheads="1"/>
          </p:cNvSpPr>
          <p:nvPr/>
        </p:nvSpPr>
        <p:spPr bwMode="auto">
          <a:xfrm>
            <a:off x="4240214" y="223838"/>
            <a:ext cx="11304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 dirty="0">
                <a:solidFill>
                  <a:srgbClr val="000099"/>
                </a:solidFill>
                <a:latin typeface="Comic Sans MS" panose="030F0702030302020204" pitchFamily="66" charset="0"/>
              </a:rPr>
              <a:t>source</a:t>
            </a:r>
          </a:p>
        </p:txBody>
      </p:sp>
      <p:sp>
        <p:nvSpPr>
          <p:cNvPr id="131081" name="Freeform 10"/>
          <p:cNvSpPr>
            <a:spLocks/>
          </p:cNvSpPr>
          <p:nvPr/>
        </p:nvSpPr>
        <p:spPr bwMode="auto">
          <a:xfrm>
            <a:off x="5392738" y="650876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1082" name="Rectangle 23"/>
          <p:cNvSpPr>
            <a:spLocks noChangeArrowheads="1"/>
          </p:cNvSpPr>
          <p:nvPr/>
        </p:nvSpPr>
        <p:spPr bwMode="auto">
          <a:xfrm>
            <a:off x="4168775" y="6604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Comic Sans MS" panose="030F0702030302020204" pitchFamily="66" charset="0"/>
            </a:endParaRPr>
          </a:p>
        </p:txBody>
      </p:sp>
      <p:sp>
        <p:nvSpPr>
          <p:cNvPr id="131083" name="Rectangle 24"/>
          <p:cNvSpPr>
            <a:spLocks noChangeArrowheads="1"/>
          </p:cNvSpPr>
          <p:nvPr/>
        </p:nvSpPr>
        <p:spPr bwMode="auto">
          <a:xfrm>
            <a:off x="4121151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4" name="Line 25"/>
          <p:cNvSpPr>
            <a:spLocks noChangeShapeType="1"/>
          </p:cNvSpPr>
          <p:nvPr/>
        </p:nvSpPr>
        <p:spPr bwMode="auto">
          <a:xfrm>
            <a:off x="4121150" y="10493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5" name="Text Box 26"/>
          <p:cNvSpPr txBox="1">
            <a:spLocks noChangeArrowheads="1"/>
          </p:cNvSpPr>
          <p:nvPr/>
        </p:nvSpPr>
        <p:spPr bwMode="auto">
          <a:xfrm>
            <a:off x="4078289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86" name="Line 27"/>
          <p:cNvSpPr>
            <a:spLocks noChangeShapeType="1"/>
          </p:cNvSpPr>
          <p:nvPr/>
        </p:nvSpPr>
        <p:spPr bwMode="auto">
          <a:xfrm>
            <a:off x="4129088" y="13700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7" name="Line 28"/>
          <p:cNvSpPr>
            <a:spLocks noChangeShapeType="1"/>
          </p:cNvSpPr>
          <p:nvPr/>
        </p:nvSpPr>
        <p:spPr bwMode="auto">
          <a:xfrm>
            <a:off x="4133850" y="16510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88" name="Line 29"/>
          <p:cNvSpPr>
            <a:spLocks noChangeShapeType="1"/>
          </p:cNvSpPr>
          <p:nvPr/>
        </p:nvSpPr>
        <p:spPr bwMode="auto">
          <a:xfrm>
            <a:off x="4133850" y="19272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2743200" y="1368426"/>
            <a:ext cx="1208088" cy="303213"/>
            <a:chOff x="501" y="1990"/>
            <a:chExt cx="761" cy="191"/>
          </a:xfrm>
        </p:grpSpPr>
        <p:sp>
          <p:nvSpPr>
            <p:cNvPr id="131199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200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201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202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203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204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1919288" y="996950"/>
            <a:ext cx="97975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3057526" y="1033463"/>
            <a:ext cx="301625" cy="292100"/>
            <a:chOff x="1962" y="2058"/>
            <a:chExt cx="190" cy="184"/>
          </a:xfrm>
        </p:grpSpPr>
        <p:sp>
          <p:nvSpPr>
            <p:cNvPr id="131197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98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latin typeface="Comic Sans MS" panose="030F0702030302020204" pitchFamily="66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1719264" y="1336675"/>
            <a:ext cx="10855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datagram</a:t>
            </a:r>
          </a:p>
        </p:txBody>
      </p:sp>
      <p:sp>
        <p:nvSpPr>
          <p:cNvPr id="131093" name="Text Box 54"/>
          <p:cNvSpPr txBox="1">
            <a:spLocks noChangeArrowheads="1"/>
          </p:cNvSpPr>
          <p:nvPr/>
        </p:nvSpPr>
        <p:spPr bwMode="auto">
          <a:xfrm>
            <a:off x="3071814" y="4157664"/>
            <a:ext cx="1521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000" i="1">
                <a:solidFill>
                  <a:srgbClr val="000099"/>
                </a:solidFill>
                <a:latin typeface="Comic Sans MS" panose="030F0702030302020204" pitchFamily="66" charset="0"/>
              </a:rPr>
              <a:t>destination</a:t>
            </a:r>
          </a:p>
        </p:txBody>
      </p:sp>
      <p:sp>
        <p:nvSpPr>
          <p:cNvPr id="131094" name="Freeform 56"/>
          <p:cNvSpPr>
            <a:spLocks/>
          </p:cNvSpPr>
          <p:nvPr/>
        </p:nvSpPr>
        <p:spPr bwMode="auto">
          <a:xfrm>
            <a:off x="4503738" y="4540251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5" name="Rectangle 57"/>
          <p:cNvSpPr>
            <a:spLocks noChangeArrowheads="1"/>
          </p:cNvSpPr>
          <p:nvPr/>
        </p:nvSpPr>
        <p:spPr bwMode="auto">
          <a:xfrm>
            <a:off x="3279775" y="4546601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6" name="Rectangle 58"/>
          <p:cNvSpPr>
            <a:spLocks noChangeArrowheads="1"/>
          </p:cNvSpPr>
          <p:nvPr/>
        </p:nvSpPr>
        <p:spPr bwMode="auto">
          <a:xfrm>
            <a:off x="3232151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7" name="Line 59"/>
          <p:cNvSpPr>
            <a:spLocks noChangeShapeType="1"/>
          </p:cNvSpPr>
          <p:nvPr/>
        </p:nvSpPr>
        <p:spPr bwMode="auto">
          <a:xfrm>
            <a:off x="3232150" y="4935539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098" name="Text Box 60"/>
          <p:cNvSpPr txBox="1">
            <a:spLocks noChangeArrowheads="1"/>
          </p:cNvSpPr>
          <p:nvPr/>
        </p:nvSpPr>
        <p:spPr bwMode="auto">
          <a:xfrm>
            <a:off x="3189289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zh-CN" sz="1800">
                <a:solidFill>
                  <a:srgbClr val="0000FF"/>
                </a:solidFill>
                <a:latin typeface="Comic Sans MS" panose="030F0702030302020204" pitchFamily="66" charset="0"/>
              </a:rPr>
              <a:t>physical</a:t>
            </a:r>
          </a:p>
        </p:txBody>
      </p:sp>
      <p:sp>
        <p:nvSpPr>
          <p:cNvPr id="131099" name="Line 61"/>
          <p:cNvSpPr>
            <a:spLocks noChangeShapeType="1"/>
          </p:cNvSpPr>
          <p:nvPr/>
        </p:nvSpPr>
        <p:spPr bwMode="auto">
          <a:xfrm>
            <a:off x="3240088" y="5256214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0" name="Line 62"/>
          <p:cNvSpPr>
            <a:spLocks noChangeShapeType="1"/>
          </p:cNvSpPr>
          <p:nvPr/>
        </p:nvSpPr>
        <p:spPr bwMode="auto">
          <a:xfrm>
            <a:off x="3244850" y="5537201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31101" name="Line 63"/>
          <p:cNvSpPr>
            <a:spLocks noChangeShapeType="1"/>
          </p:cNvSpPr>
          <p:nvPr/>
        </p:nvSpPr>
        <p:spPr bwMode="auto">
          <a:xfrm>
            <a:off x="3244850" y="5813426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76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0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91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92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93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94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5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96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4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4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5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86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7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8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5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80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81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82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76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78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131103" name="Group 88"/>
          <p:cNvGrpSpPr>
            <a:grpSpLocks/>
          </p:cNvGrpSpPr>
          <p:nvPr/>
        </p:nvGrpSpPr>
        <p:grpSpPr bwMode="auto">
          <a:xfrm>
            <a:off x="7178676" y="4164013"/>
            <a:ext cx="1387475" cy="1035050"/>
            <a:chOff x="3601" y="168"/>
            <a:chExt cx="874" cy="652"/>
          </a:xfrm>
        </p:grpSpPr>
        <p:sp>
          <p:nvSpPr>
            <p:cNvPr id="131168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9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0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71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  <p:sp>
          <p:nvSpPr>
            <p:cNvPr id="131172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1104" name="Group 94"/>
          <p:cNvGrpSpPr>
            <a:grpSpLocks/>
          </p:cNvGrpSpPr>
          <p:nvPr/>
        </p:nvGrpSpPr>
        <p:grpSpPr bwMode="auto">
          <a:xfrm>
            <a:off x="7345364" y="2271714"/>
            <a:ext cx="1387475" cy="733425"/>
            <a:chOff x="4696" y="597"/>
            <a:chExt cx="874" cy="462"/>
          </a:xfrm>
        </p:grpSpPr>
        <p:sp>
          <p:nvSpPr>
            <p:cNvPr id="131164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5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6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67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zh-CN" sz="1800">
                  <a:solidFill>
                    <a:srgbClr val="0000FF"/>
                  </a:solidFill>
                  <a:latin typeface="Comic Sans MS" panose="030F0702030302020204" pitchFamily="66" charset="0"/>
                </a:rPr>
                <a:t>physical</a:t>
              </a:r>
            </a:p>
          </p:txBody>
        </p:sp>
      </p:grpSp>
      <p:sp>
        <p:nvSpPr>
          <p:cNvPr id="131105" name="Freeform 114"/>
          <p:cNvSpPr>
            <a:spLocks/>
          </p:cNvSpPr>
          <p:nvPr/>
        </p:nvSpPr>
        <p:spPr bwMode="auto">
          <a:xfrm>
            <a:off x="3352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762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7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8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9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</a:t>
                </a:r>
              </a:p>
            </p:txBody>
          </p:sp>
          <p:sp>
            <p:nvSpPr>
              <p:cNvPr id="131160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61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2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63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131149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1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  <p:sp>
            <p:nvSpPr>
              <p:cNvPr id="131152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</a:t>
                </a:r>
              </a:p>
            </p:txBody>
          </p:sp>
          <p:sp>
            <p:nvSpPr>
              <p:cNvPr id="131153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  <p:sp>
            <p:nvSpPr>
              <p:cNvPr id="131154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55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8793164" y="4606926"/>
            <a:ext cx="1208087" cy="303213"/>
            <a:chOff x="501" y="1990"/>
            <a:chExt cx="761" cy="191"/>
          </a:xfrm>
        </p:grpSpPr>
        <p:sp>
          <p:nvSpPr>
            <p:cNvPr id="131142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3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</a:p>
          </p:txBody>
        </p:sp>
        <p:sp>
          <p:nvSpPr>
            <p:cNvPr id="131144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45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46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47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2462213" y="1665288"/>
            <a:ext cx="1479550" cy="303212"/>
            <a:chOff x="332" y="2224"/>
            <a:chExt cx="932" cy="191"/>
          </a:xfrm>
        </p:grpSpPr>
        <p:sp>
          <p:nvSpPr>
            <p:cNvPr id="131134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1135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t</a:t>
              </a:r>
              <a:endParaRPr lang="en-US" altLang="zh-CN" sz="1800" baseline="-25000" dirty="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6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  <p:sp>
          <p:nvSpPr>
            <p:cNvPr id="131137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l</a:t>
              </a:r>
            </a:p>
          </p:txBody>
        </p:sp>
        <p:sp>
          <p:nvSpPr>
            <p:cNvPr id="131138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  <p:sp>
          <p:nvSpPr>
            <p:cNvPr id="131139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0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1141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1109" name="Text Box 166"/>
          <p:cNvSpPr txBox="1">
            <a:spLocks noChangeArrowheads="1"/>
          </p:cNvSpPr>
          <p:nvPr/>
        </p:nvSpPr>
        <p:spPr bwMode="auto">
          <a:xfrm>
            <a:off x="9445625" y="5411788"/>
            <a:ext cx="8867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>
                <a:solidFill>
                  <a:srgbClr val="0000FF"/>
                </a:solidFill>
                <a:latin typeface="Comic Sans MS" panose="030F0702030302020204" pitchFamily="66" charset="0"/>
              </a:rPr>
              <a:t>router</a:t>
            </a:r>
          </a:p>
        </p:txBody>
      </p:sp>
      <p:sp>
        <p:nvSpPr>
          <p:cNvPr id="131110" name="Text Box 167"/>
          <p:cNvSpPr txBox="1">
            <a:spLocks noChangeArrowheads="1"/>
          </p:cNvSpPr>
          <p:nvPr/>
        </p:nvSpPr>
        <p:spPr bwMode="auto">
          <a:xfrm>
            <a:off x="9459913" y="3098801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1800" b="1" dirty="0">
                <a:solidFill>
                  <a:srgbClr val="0000FF"/>
                </a:solidFill>
                <a:latin typeface="Comic Sans MS" panose="030F0702030302020204" pitchFamily="66" charset="0"/>
              </a:rPr>
              <a:t>switch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2227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3287713" y="719139"/>
            <a:ext cx="679450" cy="301625"/>
            <a:chOff x="780" y="1553"/>
            <a:chExt cx="428" cy="190"/>
          </a:xfrm>
        </p:grpSpPr>
        <p:sp>
          <p:nvSpPr>
            <p:cNvPr id="131132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33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3052764" y="1039814"/>
            <a:ext cx="903287" cy="301625"/>
            <a:chOff x="1851" y="2046"/>
            <a:chExt cx="569" cy="190"/>
          </a:xfrm>
        </p:grpSpPr>
        <p:grpSp>
          <p:nvGrpSpPr>
            <p:cNvPr id="131126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31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H</a:t>
                </a:r>
                <a:r>
                  <a:rPr lang="en-US" altLang="zh-CN" sz="1800" baseline="-25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</a:t>
                </a:r>
              </a:p>
            </p:txBody>
          </p:sp>
        </p:grpSp>
        <p:grpSp>
          <p:nvGrpSpPr>
            <p:cNvPr id="131127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1129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2759076" y="1363663"/>
            <a:ext cx="301625" cy="292100"/>
            <a:chOff x="1962" y="2058"/>
            <a:chExt cx="190" cy="184"/>
          </a:xfrm>
        </p:grpSpPr>
        <p:sp>
          <p:nvSpPr>
            <p:cNvPr id="131124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1125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H</a:t>
              </a:r>
              <a:r>
                <a:rPr lang="en-US" altLang="zh-CN" sz="1800" baseline="-25000">
                  <a:solidFill>
                    <a:srgbClr val="0000FF"/>
                  </a:solidFill>
                  <a:latin typeface="Comic Sans MS" panose="030F0702030302020204" pitchFamily="66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681163" y="1643063"/>
            <a:ext cx="7649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CC0000"/>
                </a:solidFill>
                <a:latin typeface="Comic Sans MS" panose="030F0702030302020204" pitchFamily="66" charset="0"/>
              </a:rPr>
              <a:t>frame</a:t>
            </a:r>
          </a:p>
        </p:txBody>
      </p:sp>
      <p:grpSp>
        <p:nvGrpSpPr>
          <p:cNvPr id="131117" name="Group 187"/>
          <p:cNvGrpSpPr>
            <a:grpSpLocks/>
          </p:cNvGrpSpPr>
          <p:nvPr/>
        </p:nvGrpSpPr>
        <p:grpSpPr bwMode="auto">
          <a:xfrm flipH="1">
            <a:off x="4702176" y="4970464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1118" name="Group 190"/>
          <p:cNvGrpSpPr>
            <a:grpSpLocks/>
          </p:cNvGrpSpPr>
          <p:nvPr/>
        </p:nvGrpSpPr>
        <p:grpSpPr bwMode="auto">
          <a:xfrm flipH="1">
            <a:off x="5664201" y="1087439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</a:endParaRPr>
            </a:p>
          </p:txBody>
        </p:sp>
      </p:grpSp>
      <p:sp>
        <p:nvSpPr>
          <p:cNvPr id="1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60077" y="6669360"/>
            <a:ext cx="2536523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1.5 protocol layers,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service models</a:t>
            </a:r>
          </a:p>
        </p:txBody>
      </p:sp>
    </p:spTree>
    <p:extLst>
      <p:ext uri="{BB962C8B-B14F-4D97-AF65-F5344CB8AC3E}">
        <p14:creationId xmlns:p14="http://schemas.microsoft.com/office/powerpoint/2010/main" val="1084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96262" y="257004"/>
            <a:ext cx="4367808" cy="720725"/>
          </a:xfrm>
        </p:spPr>
        <p:txBody>
          <a:bodyPr/>
          <a:lstStyle/>
          <a:p>
            <a:pPr eaLnBrk="1" hangingPunct="1"/>
            <a:r>
              <a:rPr lang="en-US" altLang="zh-CN" dirty="0"/>
              <a:t>Chapter 1: roadmap</a:t>
            </a: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0768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/>
          </a:p>
        </p:txBody>
      </p:sp>
      <p:pic>
        <p:nvPicPr>
          <p:cNvPr id="133122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52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41300"/>
            <a:ext cx="7772400" cy="1143000"/>
          </a:xfrm>
        </p:spPr>
        <p:txBody>
          <a:bodyPr/>
          <a:lstStyle/>
          <a:p>
            <a:r>
              <a:rPr lang="en-US" altLang="zh-CN">
                <a:solidFill>
                  <a:srgbClr val="000099"/>
                </a:solidFill>
                <a:ea typeface="宋体" panose="02010600030101010101" pitchFamily="2" charset="-122"/>
              </a:rPr>
              <a:t>Chapter 1: Introduction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371600"/>
            <a:ext cx="35814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Our goal: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get "feel" and terminology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more depth, detail </a:t>
            </a:r>
            <a:r>
              <a:rPr lang="en-US" altLang="zh-CN" sz="2400" i="1" dirty="0">
                <a:ea typeface="宋体" panose="02010600030101010101" pitchFamily="2" charset="-122"/>
              </a:rPr>
              <a:t>later</a:t>
            </a:r>
            <a:r>
              <a:rPr lang="en-US" altLang="zh-CN" sz="2400" dirty="0">
                <a:ea typeface="宋体" panose="02010600030101010101" pitchFamily="2" charset="-122"/>
              </a:rPr>
              <a:t> in course</a:t>
            </a:r>
          </a:p>
          <a:p>
            <a:pPr>
              <a:lnSpc>
                <a:spcPct val="90000"/>
              </a:lnSpc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approach:</a:t>
            </a:r>
          </a:p>
          <a:p>
            <a:pPr lvl="1">
              <a:lnSpc>
                <a:spcPct val="90000"/>
              </a:lnSpc>
              <a:buClr>
                <a:srgbClr val="000099"/>
              </a:buClr>
              <a:buSzPct val="85000"/>
              <a:buFont typeface="Wingdings" panose="05000000000000000000" pitchFamily="2" charset="2"/>
              <a:buChar char="§"/>
            </a:pPr>
            <a:r>
              <a:rPr kumimoji="0" lang="en-US" altLang="zh-CN" dirty="0">
                <a:ea typeface="宋体" panose="02010600030101010101" pitchFamily="2" charset="-122"/>
              </a:rPr>
              <a:t>use Internet as example</a:t>
            </a:r>
          </a:p>
          <a:p>
            <a:pPr lvl="1">
              <a:lnSpc>
                <a:spcPct val="90000"/>
              </a:lnSpc>
            </a:pPr>
            <a:endParaRPr lang="en-US" altLang="zh-CN" sz="2000" dirty="0">
              <a:ea typeface="宋体" panose="02010600030101010101" pitchFamily="2" charset="-122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371600"/>
            <a:ext cx="5029200" cy="52451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kumimoji="0" lang="en-US" altLang="zh-CN" u="sng" dirty="0">
                <a:solidFill>
                  <a:srgbClr val="FF0000"/>
                </a:solidFill>
                <a:ea typeface="宋体" panose="02010600030101010101" pitchFamily="2" charset="-122"/>
              </a:rPr>
              <a:t>Overview:</a:t>
            </a:r>
            <a:endParaRPr kumimoji="0"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the Internet?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what's a protocol?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edge; hosts, access net, physical media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network core: packet/circuit switching, Internet structure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performance: loss, delay, throughput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security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protocol layers, service models</a:t>
            </a:r>
          </a:p>
          <a:p>
            <a:pPr>
              <a:buClr>
                <a:srgbClr val="000099"/>
              </a:buClr>
              <a:buSzPct val="75000"/>
              <a:buFont typeface="Wingdings" panose="05000000000000000000" pitchFamily="2" charset="2"/>
              <a:buChar char="v"/>
            </a:pPr>
            <a:r>
              <a:rPr lang="en-US" altLang="zh-CN" sz="2400" dirty="0">
                <a:ea typeface="宋体" panose="02010600030101010101" pitchFamily="2" charset="-122"/>
              </a:rPr>
              <a:t>history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547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  <p:sp>
        <p:nvSpPr>
          <p:cNvPr id="13517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4E27559-088C-491A-AA19-49905495ADE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517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85355" y="72232"/>
            <a:ext cx="3791744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Network security</a:t>
            </a:r>
          </a:p>
        </p:txBody>
      </p:sp>
      <p:sp>
        <p:nvSpPr>
          <p:cNvPr id="14848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63552" y="1340768"/>
            <a:ext cx="7772400" cy="5119688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field of network security: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bad guys can attack computer networks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we can defend networks against attacks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how to design architectures that are immune to attacks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dirty="0">
                <a:solidFill>
                  <a:srgbClr val="CC0000"/>
                </a:solidFill>
              </a:rPr>
              <a:t>Internet not originally designed with (much) security in mind</a:t>
            </a:r>
          </a:p>
          <a:p>
            <a:pPr marL="682625" lvl="1" indent="-225425"/>
            <a:r>
              <a:rPr lang="en-US" altLang="zh-CN" i="1" dirty="0">
                <a:ea typeface="宋体" panose="02010600030101010101" pitchFamily="2" charset="-122"/>
              </a:rPr>
              <a:t>original vision: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ja-JP" dirty="0">
                <a:ea typeface="MS PGothic" panose="020B0600070205080204" pitchFamily="34" charset="-128"/>
              </a:rPr>
              <a:t>"a group of mutually trusting users attached to a transparent network" </a:t>
            </a:r>
            <a:r>
              <a:rPr lang="en-US" altLang="ja-JP" dirty="0">
                <a:ea typeface="MS PGothic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ea typeface="MS PGothic" panose="020B0600070205080204" pitchFamily="34" charset="-128"/>
            </a:endParaRP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Internet protocol designers playing </a:t>
            </a:r>
            <a:r>
              <a:rPr lang="en-US" altLang="ja-JP" dirty="0">
                <a:ea typeface="MS PGothic" panose="020B0600070205080204" pitchFamily="34" charset="-128"/>
              </a:rPr>
              <a:t>"catch-up"</a:t>
            </a:r>
          </a:p>
          <a:p>
            <a:pPr marL="682625" lvl="1" indent="-225425"/>
            <a:r>
              <a:rPr lang="en-US" altLang="zh-CN" dirty="0">
                <a:ea typeface="宋体" panose="02010600030101010101" pitchFamily="2" charset="-122"/>
              </a:rPr>
              <a:t>security considerations in all layers!</a:t>
            </a:r>
          </a:p>
          <a:p>
            <a:pPr marL="287338" indent="-287338"/>
            <a:endParaRPr lang="en-US" altLang="zh-CN" dirty="0"/>
          </a:p>
        </p:txBody>
      </p:sp>
      <p:pic>
        <p:nvPicPr>
          <p:cNvPr id="135170" name="Picture 9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1" y="892175"/>
            <a:ext cx="3549277" cy="16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1851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04152F-5D40-4FB2-9C94-350B232EBDA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15480" y="0"/>
            <a:ext cx="9524801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 dirty="0"/>
              <a:t>Bad guys: put malware into hosts via Internet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9536" y="1412776"/>
            <a:ext cx="7710488" cy="4772025"/>
          </a:xfrm>
        </p:spPr>
        <p:txBody>
          <a:bodyPr>
            <a:normAutofit fontScale="92500"/>
          </a:bodyPr>
          <a:lstStyle/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malware can get in host from:</a:t>
            </a:r>
            <a:endParaRPr lang="en-US" altLang="zh-CN" dirty="0">
              <a:solidFill>
                <a:srgbClr val="000099"/>
              </a:solidFill>
            </a:endParaRP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virus: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receiving/executing  object (e.g., e-mail attachment)</a:t>
            </a:r>
          </a:p>
          <a:p>
            <a:pPr marL="682625" lvl="1" indent="-225425">
              <a:spcBef>
                <a:spcPct val="50000"/>
              </a:spcBef>
            </a:pPr>
            <a:r>
              <a:rPr lang="en-US" altLang="zh-CN" i="1" dirty="0">
                <a:solidFill>
                  <a:srgbClr val="000099"/>
                </a:solidFill>
                <a:ea typeface="宋体" panose="02010600030101010101" pitchFamily="2" charset="-122"/>
              </a:rPr>
              <a:t>worm: </a:t>
            </a:r>
            <a:r>
              <a:rPr lang="en-US" altLang="zh-CN" dirty="0">
                <a:ea typeface="宋体" panose="02010600030101010101" pitchFamily="2" charset="-122"/>
              </a:rPr>
              <a:t>self-replicating infection by passively receiving object that gets itself executed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>
                <a:solidFill>
                  <a:srgbClr val="000099"/>
                </a:solidFill>
              </a:rPr>
              <a:t>spyware malware</a:t>
            </a:r>
            <a:r>
              <a:rPr lang="en-US" altLang="zh-CN" dirty="0"/>
              <a:t> can record keystrokes, web sites visited, upload info to collection site</a:t>
            </a:r>
          </a:p>
          <a:p>
            <a:pPr marL="287338" indent="-287338">
              <a:spcBef>
                <a:spcPct val="50000"/>
              </a:spcBef>
            </a:pPr>
            <a:r>
              <a:rPr lang="en-US" altLang="zh-CN" dirty="0"/>
              <a:t>infected host can be enrolled in  </a:t>
            </a:r>
            <a:r>
              <a:rPr lang="en-US" altLang="zh-CN" dirty="0">
                <a:solidFill>
                  <a:srgbClr val="000099"/>
                </a:solidFill>
              </a:rPr>
              <a:t>botnet,</a:t>
            </a:r>
            <a:r>
              <a:rPr lang="en-US" altLang="zh-CN" dirty="0"/>
              <a:t> used for spam. </a:t>
            </a:r>
            <a:r>
              <a:rPr lang="en-US" altLang="zh-CN" dirty="0" err="1"/>
              <a:t>DDoS</a:t>
            </a:r>
            <a:r>
              <a:rPr lang="en-US" altLang="zh-CN" dirty="0"/>
              <a:t> attacks</a:t>
            </a:r>
          </a:p>
        </p:txBody>
      </p:sp>
      <p:pic>
        <p:nvPicPr>
          <p:cNvPr id="136194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908720"/>
            <a:ext cx="9433048" cy="19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36980909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4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A79E583-E6E6-49D5-BEF1-2E94D65E657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72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72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78013" y="1184798"/>
            <a:ext cx="8132763" cy="1171575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Denial of Service (</a:t>
            </a:r>
            <a:r>
              <a:rPr lang="en-US" altLang="zh-CN" i="1" dirty="0" err="1">
                <a:solidFill>
                  <a:srgbClr val="CC0000"/>
                </a:solidFill>
              </a:rPr>
              <a:t>DoS</a:t>
            </a:r>
            <a:r>
              <a:rPr lang="en-US" altLang="zh-CN" i="1" dirty="0">
                <a:solidFill>
                  <a:srgbClr val="CC0000"/>
                </a:solidFill>
              </a:rPr>
              <a:t>):</a:t>
            </a:r>
            <a:r>
              <a:rPr lang="en-US" altLang="zh-CN" dirty="0"/>
              <a:t> attackers make resources (server, bandwidth) unavailable to legitimate traffic by overwhelming resource with bogus traffic</a:t>
            </a:r>
          </a:p>
        </p:txBody>
      </p:sp>
      <p:grpSp>
        <p:nvGrpSpPr>
          <p:cNvPr id="137218" name="Group 131"/>
          <p:cNvGrpSpPr>
            <a:grpSpLocks/>
          </p:cNvGrpSpPr>
          <p:nvPr/>
        </p:nvGrpSpPr>
        <p:grpSpPr bwMode="auto">
          <a:xfrm flipH="1">
            <a:off x="7240588" y="3614739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7781929" y="3857626"/>
            <a:ext cx="957263" cy="1263650"/>
            <a:chOff x="5069" y="1396"/>
            <a:chExt cx="603" cy="796"/>
          </a:xfrm>
        </p:grpSpPr>
        <p:grpSp>
          <p:nvGrpSpPr>
            <p:cNvPr id="137286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8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89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0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1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2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8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3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4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6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5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296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7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4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298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137299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37312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99"/>
                    </a:solidFill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137300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1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2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3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4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5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6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7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8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09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7310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7285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60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20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target</a:t>
              </a:r>
            </a:p>
          </p:txBody>
        </p:sp>
      </p:grp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1878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>
                <a:solidFill>
                  <a:srgbClr val="000099"/>
                </a:solidFill>
                <a:latin typeface="Comic Sans MS" panose="030F0702030302020204" pitchFamily="66" charset="0"/>
              </a:rPr>
              <a:t>1.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1857733" y="3181754"/>
            <a:ext cx="3877904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2.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zh-CN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1851821" y="4243261"/>
            <a:ext cx="4241004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3. send packets to target from compromised hosts</a:t>
            </a:r>
          </a:p>
        </p:txBody>
      </p:sp>
      <p:sp>
        <p:nvSpPr>
          <p:cNvPr id="137224" name="Rectangle 2"/>
          <p:cNvSpPr>
            <a:spLocks noChangeArrowheads="1"/>
          </p:cNvSpPr>
          <p:nvPr/>
        </p:nvSpPr>
        <p:spPr bwMode="auto">
          <a:xfrm>
            <a:off x="1812926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60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zh-CN" sz="320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6570664" y="3152775"/>
            <a:ext cx="2720975" cy="2674938"/>
            <a:chOff x="-262" y="2555"/>
            <a:chExt cx="1714" cy="1685"/>
          </a:xfrm>
        </p:grpSpPr>
        <p:sp>
          <p:nvSpPr>
            <p:cNvPr id="137283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5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6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7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8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79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0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1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2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284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37226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/>
          <p:cNvGrpSpPr>
            <a:grpSpLocks/>
          </p:cNvGrpSpPr>
          <p:nvPr/>
        </p:nvGrpSpPr>
        <p:grpSpPr bwMode="auto">
          <a:xfrm flipH="1">
            <a:off x="8736013" y="2792414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8" name="Group 116"/>
          <p:cNvGrpSpPr>
            <a:grpSpLocks/>
          </p:cNvGrpSpPr>
          <p:nvPr/>
        </p:nvGrpSpPr>
        <p:grpSpPr bwMode="auto">
          <a:xfrm flipH="1">
            <a:off x="9023351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29" name="Group 119"/>
          <p:cNvGrpSpPr>
            <a:grpSpLocks/>
          </p:cNvGrpSpPr>
          <p:nvPr/>
        </p:nvGrpSpPr>
        <p:grpSpPr bwMode="auto">
          <a:xfrm flipH="1">
            <a:off x="9082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0" name="Group 122"/>
          <p:cNvGrpSpPr>
            <a:grpSpLocks/>
          </p:cNvGrpSpPr>
          <p:nvPr/>
        </p:nvGrpSpPr>
        <p:grpSpPr bwMode="auto">
          <a:xfrm flipH="1">
            <a:off x="9118601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1" name="Group 125"/>
          <p:cNvGrpSpPr>
            <a:grpSpLocks/>
          </p:cNvGrpSpPr>
          <p:nvPr/>
        </p:nvGrpSpPr>
        <p:grpSpPr bwMode="auto">
          <a:xfrm flipH="1">
            <a:off x="7773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2" name="Group 128"/>
          <p:cNvGrpSpPr>
            <a:grpSpLocks/>
          </p:cNvGrpSpPr>
          <p:nvPr/>
        </p:nvGrpSpPr>
        <p:grpSpPr bwMode="auto">
          <a:xfrm flipH="1">
            <a:off x="6769101" y="2982914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3" name="Group 134"/>
          <p:cNvGrpSpPr>
            <a:grpSpLocks/>
          </p:cNvGrpSpPr>
          <p:nvPr/>
        </p:nvGrpSpPr>
        <p:grpSpPr bwMode="auto">
          <a:xfrm flipH="1">
            <a:off x="6053138" y="3687764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4" name="Group 137"/>
          <p:cNvGrpSpPr>
            <a:grpSpLocks/>
          </p:cNvGrpSpPr>
          <p:nvPr/>
        </p:nvGrpSpPr>
        <p:grpSpPr bwMode="auto">
          <a:xfrm flipH="1">
            <a:off x="6684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5" name="Group 140"/>
          <p:cNvGrpSpPr>
            <a:grpSpLocks/>
          </p:cNvGrpSpPr>
          <p:nvPr/>
        </p:nvGrpSpPr>
        <p:grpSpPr bwMode="auto">
          <a:xfrm flipH="1">
            <a:off x="7215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6" name="Group 143"/>
          <p:cNvGrpSpPr>
            <a:grpSpLocks/>
          </p:cNvGrpSpPr>
          <p:nvPr/>
        </p:nvGrpSpPr>
        <p:grpSpPr bwMode="auto">
          <a:xfrm flipH="1">
            <a:off x="6292851" y="5322889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7" name="Group 146"/>
          <p:cNvGrpSpPr>
            <a:grpSpLocks/>
          </p:cNvGrpSpPr>
          <p:nvPr/>
        </p:nvGrpSpPr>
        <p:grpSpPr bwMode="auto">
          <a:xfrm flipH="1">
            <a:off x="7485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7238" name="Group 149"/>
          <p:cNvGrpSpPr>
            <a:grpSpLocks/>
          </p:cNvGrpSpPr>
          <p:nvPr/>
        </p:nvGrpSpPr>
        <p:grpSpPr bwMode="auto">
          <a:xfrm flipH="1">
            <a:off x="8229601" y="5440364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6078539" y="2860676"/>
            <a:ext cx="3525837" cy="3408363"/>
            <a:chOff x="2920" y="1824"/>
            <a:chExt cx="2221" cy="2147"/>
          </a:xfrm>
        </p:grpSpPr>
        <p:pic>
          <p:nvPicPr>
            <p:cNvPr id="13724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23173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A95A172-383B-4820-9A81-0FA937405EF9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73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12323" y="78739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sniff packets</a:t>
            </a:r>
          </a:p>
        </p:txBody>
      </p:sp>
      <p:sp>
        <p:nvSpPr>
          <p:cNvPr id="138244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1487488" y="1347564"/>
            <a:ext cx="8077200" cy="1484313"/>
          </a:xfrm>
          <a:noFill/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packet </a:t>
            </a:r>
            <a:r>
              <a:rPr lang="en-US" altLang="ja-JP" sz="3200" i="1" dirty="0">
                <a:solidFill>
                  <a:srgbClr val="CC0000"/>
                </a:solidFill>
              </a:rPr>
              <a:t>"sniffing":</a:t>
            </a:r>
            <a:r>
              <a:rPr lang="en-US" altLang="ja-JP" i="1" dirty="0">
                <a:solidFill>
                  <a:srgbClr val="FF0000"/>
                </a:solidFill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zh-CN" dirty="0">
                <a:ea typeface="宋体" panose="02010600030101010101" pitchFamily="2" charset="-122"/>
              </a:rPr>
              <a:t>promiscuous network interface reads/records all packets (e.g., including passwords!) passing by</a:t>
            </a:r>
          </a:p>
        </p:txBody>
      </p:sp>
      <p:grpSp>
        <p:nvGrpSpPr>
          <p:cNvPr id="138242" name="Group 90"/>
          <p:cNvGrpSpPr>
            <a:grpSpLocks/>
          </p:cNvGrpSpPr>
          <p:nvPr/>
        </p:nvGrpSpPr>
        <p:grpSpPr bwMode="auto">
          <a:xfrm flipH="1">
            <a:off x="6034088" y="3351214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138245" name="Freeform 43"/>
          <p:cNvSpPr>
            <a:spLocks/>
          </p:cNvSpPr>
          <p:nvPr/>
        </p:nvSpPr>
        <p:spPr bwMode="auto">
          <a:xfrm>
            <a:off x="3529014" y="40862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6" name="Freeform 44"/>
          <p:cNvSpPr>
            <a:spLocks/>
          </p:cNvSpPr>
          <p:nvPr/>
        </p:nvSpPr>
        <p:spPr bwMode="auto">
          <a:xfrm>
            <a:off x="6361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8247" name="Line 45"/>
          <p:cNvSpPr>
            <a:spLocks noChangeShapeType="1"/>
          </p:cNvSpPr>
          <p:nvPr/>
        </p:nvSpPr>
        <p:spPr bwMode="auto">
          <a:xfrm flipV="1">
            <a:off x="4703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8" name="Line 46"/>
          <p:cNvSpPr>
            <a:spLocks noChangeShapeType="1"/>
          </p:cNvSpPr>
          <p:nvPr/>
        </p:nvSpPr>
        <p:spPr bwMode="auto">
          <a:xfrm flipV="1">
            <a:off x="4722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49" name="Text Box 47"/>
          <p:cNvSpPr txBox="1">
            <a:spLocks noChangeArrowheads="1"/>
          </p:cNvSpPr>
          <p:nvPr/>
        </p:nvSpPr>
        <p:spPr bwMode="auto">
          <a:xfrm>
            <a:off x="2975220" y="33750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8250" name="Text Box 48"/>
          <p:cNvSpPr txBox="1">
            <a:spLocks noChangeArrowheads="1"/>
          </p:cNvSpPr>
          <p:nvPr/>
        </p:nvSpPr>
        <p:spPr bwMode="auto">
          <a:xfrm>
            <a:off x="8455025" y="4838701"/>
            <a:ext cx="388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99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8251" name="Text Box 49"/>
          <p:cNvSpPr txBox="1">
            <a:spLocks noChangeArrowheads="1"/>
          </p:cNvSpPr>
          <p:nvPr/>
        </p:nvSpPr>
        <p:spPr bwMode="auto">
          <a:xfrm>
            <a:off x="6570300" y="33528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grpSp>
        <p:nvGrpSpPr>
          <p:cNvPr id="138252" name="Group 50"/>
          <p:cNvGrpSpPr>
            <a:grpSpLocks/>
          </p:cNvGrpSpPr>
          <p:nvPr/>
        </p:nvGrpSpPr>
        <p:grpSpPr bwMode="auto">
          <a:xfrm>
            <a:off x="5357814" y="4605338"/>
            <a:ext cx="2295525" cy="584200"/>
            <a:chOff x="2418" y="3342"/>
            <a:chExt cx="1446" cy="368"/>
          </a:xfrm>
        </p:grpSpPr>
        <p:sp>
          <p:nvSpPr>
            <p:cNvPr id="138314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5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6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7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18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src:B dest:A     payload</a:t>
              </a:r>
            </a:p>
          </p:txBody>
        </p:sp>
      </p:grpSp>
      <p:sp>
        <p:nvSpPr>
          <p:cNvPr id="138253" name="Freeform 56"/>
          <p:cNvSpPr>
            <a:spLocks/>
          </p:cNvSpPr>
          <p:nvPr/>
        </p:nvSpPr>
        <p:spPr bwMode="auto">
          <a:xfrm>
            <a:off x="5326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sp>
        <p:nvSpPr>
          <p:cNvPr id="138254" name="Line 57"/>
          <p:cNvSpPr>
            <a:spLocks noChangeShapeType="1"/>
          </p:cNvSpPr>
          <p:nvPr/>
        </p:nvSpPr>
        <p:spPr bwMode="auto">
          <a:xfrm flipV="1">
            <a:off x="6469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2120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https://github.com/wireshark/wireshark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defRPr/>
            </a:pPr>
            <a:endParaRPr lang="en-US" dirty="0">
              <a:solidFill>
                <a:srgbClr val="000099"/>
              </a:solidFill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3419476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/>
          <p:cNvGrpSpPr>
            <a:grpSpLocks/>
          </p:cNvGrpSpPr>
          <p:nvPr/>
        </p:nvGrpSpPr>
        <p:grpSpPr bwMode="auto">
          <a:xfrm>
            <a:off x="3354389" y="3413125"/>
            <a:ext cx="365125" cy="712788"/>
            <a:chOff x="4140" y="429"/>
            <a:chExt cx="1425" cy="2396"/>
          </a:xfrm>
        </p:grpSpPr>
        <p:sp>
          <p:nvSpPr>
            <p:cNvPr id="138282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3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4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5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86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7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3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88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89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11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0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1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2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9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3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94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307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95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6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7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8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99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0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1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2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3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4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305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59" name="Group 87"/>
          <p:cNvGrpSpPr>
            <a:grpSpLocks/>
          </p:cNvGrpSpPr>
          <p:nvPr/>
        </p:nvGrpSpPr>
        <p:grpSpPr bwMode="auto">
          <a:xfrm flipH="1">
            <a:off x="7847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0" name="Group 102"/>
          <p:cNvGrpSpPr>
            <a:grpSpLocks/>
          </p:cNvGrpSpPr>
          <p:nvPr/>
        </p:nvGrpSpPr>
        <p:grpSpPr bwMode="auto">
          <a:xfrm>
            <a:off x="4271963" y="4849814"/>
            <a:ext cx="881062" cy="365125"/>
            <a:chOff x="2356" y="1300"/>
            <a:chExt cx="555" cy="194"/>
          </a:xfrm>
        </p:grpSpPr>
        <p:sp>
          <p:nvSpPr>
            <p:cNvPr id="1382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grpSp>
          <p:nvGrpSpPr>
            <p:cNvPr id="138275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38279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rgbClr val="000099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8276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8277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8262" name="Group 347"/>
          <p:cNvGrpSpPr>
            <a:grpSpLocks/>
          </p:cNvGrpSpPr>
          <p:nvPr/>
        </p:nvGrpSpPr>
        <p:grpSpPr bwMode="auto">
          <a:xfrm>
            <a:off x="4264025" y="4810125"/>
            <a:ext cx="895350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rgbClr val="000099"/>
                </a:solidFill>
                <a:latin typeface="Comic Sans MS" panose="030F0702030302020204" pitchFamily="66" charset="0"/>
              </a:endParaRPr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4419859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5812557-2D18-4BAD-BBA5-5C43068E38F3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74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027239" y="188851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zh-CN" dirty="0"/>
              <a:t>Bad guys can use fake addresses</a:t>
            </a: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27239" y="1489002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3200" i="1" dirty="0">
                <a:solidFill>
                  <a:srgbClr val="CC0000"/>
                </a:solidFill>
              </a:rPr>
              <a:t>IP spoofing:</a:t>
            </a:r>
            <a:r>
              <a:rPr lang="en-US" altLang="zh-CN" i="1" dirty="0">
                <a:solidFill>
                  <a:srgbClr val="FF3300"/>
                </a:solidFill>
              </a:rPr>
              <a:t> </a:t>
            </a:r>
            <a:r>
              <a:rPr lang="en-US" altLang="zh-CN" dirty="0"/>
              <a:t>send packet with false source address</a:t>
            </a:r>
          </a:p>
        </p:txBody>
      </p:sp>
      <p:pic>
        <p:nvPicPr>
          <p:cNvPr id="139266" name="Picture 97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9" y="954090"/>
            <a:ext cx="6733057" cy="96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/>
          <p:cNvGrpSpPr>
            <a:grpSpLocks/>
          </p:cNvGrpSpPr>
          <p:nvPr/>
        </p:nvGrpSpPr>
        <p:grpSpPr bwMode="auto">
          <a:xfrm flipH="1">
            <a:off x="6316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70" name="Freeform 70"/>
          <p:cNvSpPr>
            <a:spLocks/>
          </p:cNvSpPr>
          <p:nvPr/>
        </p:nvSpPr>
        <p:spPr bwMode="auto">
          <a:xfrm>
            <a:off x="3749676" y="3171826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1" name="Freeform 71"/>
          <p:cNvSpPr>
            <a:spLocks/>
          </p:cNvSpPr>
          <p:nvPr/>
        </p:nvSpPr>
        <p:spPr bwMode="auto">
          <a:xfrm>
            <a:off x="6581776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2" name="Line 72"/>
          <p:cNvSpPr>
            <a:spLocks noChangeShapeType="1"/>
          </p:cNvSpPr>
          <p:nvPr/>
        </p:nvSpPr>
        <p:spPr bwMode="auto">
          <a:xfrm flipV="1">
            <a:off x="4924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3" name="Line 73"/>
          <p:cNvSpPr>
            <a:spLocks noChangeShapeType="1"/>
          </p:cNvSpPr>
          <p:nvPr/>
        </p:nvSpPr>
        <p:spPr bwMode="auto">
          <a:xfrm flipV="1">
            <a:off x="4943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sp>
        <p:nvSpPr>
          <p:cNvPr id="139274" name="Text Box 74"/>
          <p:cNvSpPr txBox="1">
            <a:spLocks noChangeArrowheads="1"/>
          </p:cNvSpPr>
          <p:nvPr/>
        </p:nvSpPr>
        <p:spPr bwMode="auto">
          <a:xfrm>
            <a:off x="3195882" y="2460625"/>
            <a:ext cx="4090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A</a:t>
            </a:r>
          </a:p>
        </p:txBody>
      </p:sp>
      <p:sp>
        <p:nvSpPr>
          <p:cNvPr id="139275" name="Text Box 75"/>
          <p:cNvSpPr txBox="1">
            <a:spLocks noChangeArrowheads="1"/>
          </p:cNvSpPr>
          <p:nvPr/>
        </p:nvSpPr>
        <p:spPr bwMode="auto">
          <a:xfrm>
            <a:off x="8610600" y="3879850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>
                <a:solidFill>
                  <a:srgbClr val="0000FF"/>
                </a:solidFill>
                <a:latin typeface="Comic Sans MS" panose="030F0702030302020204" pitchFamily="66" charset="0"/>
              </a:rPr>
              <a:t>B</a:t>
            </a:r>
          </a:p>
        </p:txBody>
      </p:sp>
      <p:sp>
        <p:nvSpPr>
          <p:cNvPr id="139276" name="Text Box 76"/>
          <p:cNvSpPr txBox="1">
            <a:spLocks noChangeArrowheads="1"/>
          </p:cNvSpPr>
          <p:nvPr/>
        </p:nvSpPr>
        <p:spPr bwMode="auto">
          <a:xfrm>
            <a:off x="6790962" y="2438400"/>
            <a:ext cx="3706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dirty="0">
                <a:solidFill>
                  <a:srgbClr val="0000FF"/>
                </a:solidFill>
                <a:latin typeface="Comic Sans MS" panose="030F0702030302020204" pitchFamily="66" charset="0"/>
              </a:rPr>
              <a:t>C</a:t>
            </a:r>
          </a:p>
        </p:txBody>
      </p:sp>
      <p:sp>
        <p:nvSpPr>
          <p:cNvPr id="139277" name="Freeform 77"/>
          <p:cNvSpPr>
            <a:spLocks/>
          </p:cNvSpPr>
          <p:nvPr/>
        </p:nvSpPr>
        <p:spPr bwMode="auto">
          <a:xfrm>
            <a:off x="3759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latin typeface="Comic Sans MS" panose="030F0702030302020204" pitchFamily="66" charset="0"/>
            </a:endParaRPr>
          </a:p>
        </p:txBody>
      </p:sp>
      <p:grpSp>
        <p:nvGrpSpPr>
          <p:cNvPr id="139278" name="Group 78"/>
          <p:cNvGrpSpPr>
            <a:grpSpLocks/>
          </p:cNvGrpSpPr>
          <p:nvPr/>
        </p:nvGrpSpPr>
        <p:grpSpPr bwMode="auto">
          <a:xfrm>
            <a:off x="4225926" y="3502025"/>
            <a:ext cx="2295525" cy="584200"/>
            <a:chOff x="2418" y="3342"/>
            <a:chExt cx="1446" cy="368"/>
          </a:xfrm>
        </p:grpSpPr>
        <p:sp>
          <p:nvSpPr>
            <p:cNvPr id="139337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38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39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0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41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600" dirty="0" err="1">
                  <a:solidFill>
                    <a:srgbClr val="CC0000"/>
                  </a:solidFill>
                  <a:latin typeface="Comic Sans MS" panose="030F0702030302020204" pitchFamily="66" charset="0"/>
                </a:rPr>
                <a:t>src:B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  </a:t>
              </a:r>
              <a:r>
                <a:rPr lang="en-US" altLang="zh-CN" sz="1600" dirty="0" err="1">
                  <a:solidFill>
                    <a:srgbClr val="0000FF"/>
                  </a:solidFill>
                  <a:latin typeface="Comic Sans MS" panose="030F0702030302020204" pitchFamily="66" charset="0"/>
                </a:rPr>
                <a:t>dest:A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  </a:t>
              </a:r>
              <a:r>
                <a:rPr lang="en-US" altLang="zh-CN" sz="1600" dirty="0">
                  <a:latin typeface="Comic Sans MS" panose="030F0702030302020204" pitchFamily="66" charset="0"/>
                </a:rPr>
                <a:t>   </a:t>
              </a:r>
              <a:r>
                <a:rPr lang="en-US" altLang="zh-CN" sz="16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payload</a:t>
              </a:r>
            </a:p>
          </p:txBody>
        </p:sp>
      </p:grpSp>
      <p:pic>
        <p:nvPicPr>
          <p:cNvPr id="139279" name="Picture 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9" y="2533651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/>
          <p:cNvGrpSpPr>
            <a:grpSpLocks/>
          </p:cNvGrpSpPr>
          <p:nvPr/>
        </p:nvGrpSpPr>
        <p:grpSpPr bwMode="auto">
          <a:xfrm flipH="1">
            <a:off x="8099426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1" name="Group 54"/>
          <p:cNvGrpSpPr>
            <a:grpSpLocks/>
          </p:cNvGrpSpPr>
          <p:nvPr/>
        </p:nvGrpSpPr>
        <p:grpSpPr bwMode="auto">
          <a:xfrm>
            <a:off x="3608389" y="2544764"/>
            <a:ext cx="365125" cy="712787"/>
            <a:chOff x="4140" y="429"/>
            <a:chExt cx="1425" cy="2396"/>
          </a:xfrm>
        </p:grpSpPr>
        <p:sp>
          <p:nvSpPr>
            <p:cNvPr id="139303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4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05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6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7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08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4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09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0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2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1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2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313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30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4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139315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28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316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17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8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19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0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21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2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3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4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endParaRPr lang="zh-CN" altLang="zh-CN" sz="1800">
                <a:solidFill>
                  <a:srgbClr val="FF0000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39325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326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39282" name="Group 87"/>
          <p:cNvGrpSpPr>
            <a:grpSpLocks/>
          </p:cNvGrpSpPr>
          <p:nvPr/>
        </p:nvGrpSpPr>
        <p:grpSpPr bwMode="auto">
          <a:xfrm>
            <a:off x="4535488" y="3946526"/>
            <a:ext cx="881062" cy="365125"/>
            <a:chOff x="2356" y="1300"/>
            <a:chExt cx="555" cy="194"/>
          </a:xfrm>
        </p:grpSpPr>
        <p:sp>
          <p:nvSpPr>
            <p:cNvPr id="139295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6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139297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139298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39302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139299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139300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sp>
        <p:nvSpPr>
          <p:cNvPr id="139284" name="Text Box 50"/>
          <p:cNvSpPr txBox="1">
            <a:spLocks noChangeArrowheads="1"/>
          </p:cNvSpPr>
          <p:nvPr/>
        </p:nvSpPr>
        <p:spPr bwMode="auto">
          <a:xfrm>
            <a:off x="2470151" y="5562601"/>
            <a:ext cx="81884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0000FF"/>
                </a:solidFill>
                <a:latin typeface="Comic Sans MS" panose="030F0702030302020204" pitchFamily="66" charset="0"/>
              </a:rPr>
              <a:t>… lots more on security (throughout, Chapter 8)</a:t>
            </a:r>
          </a:p>
        </p:txBody>
      </p:sp>
      <p:grpSp>
        <p:nvGrpSpPr>
          <p:cNvPr id="139285" name="Group 347"/>
          <p:cNvGrpSpPr>
            <a:grpSpLocks/>
          </p:cNvGrpSpPr>
          <p:nvPr/>
        </p:nvGrpSpPr>
        <p:grpSpPr bwMode="auto">
          <a:xfrm>
            <a:off x="4535488" y="3917950"/>
            <a:ext cx="89376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904312" y="6656284"/>
            <a:ext cx="2680539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4"/>
                </a:solidFill>
                <a:latin typeface="Tahoma" panose="020B0604030504040204" pitchFamily="34" charset="0"/>
              </a:rPr>
              <a:t>1.6 networks under </a:t>
            </a:r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attack: security</a:t>
            </a:r>
          </a:p>
        </p:txBody>
      </p:sp>
    </p:spTree>
    <p:extLst>
      <p:ext uri="{BB962C8B-B14F-4D97-AF65-F5344CB8AC3E}">
        <p14:creationId xmlns:p14="http://schemas.microsoft.com/office/powerpoint/2010/main" val="600267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1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Chapter 1: roadmap</a:t>
            </a:r>
          </a:p>
        </p:txBody>
      </p:sp>
      <p:sp>
        <p:nvSpPr>
          <p:cNvPr id="14029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011364" y="1406525"/>
            <a:ext cx="8207375" cy="4648200"/>
          </a:xfrm>
        </p:spPr>
        <p:txBody>
          <a:bodyPr/>
          <a:lstStyle/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1.1 what </a:t>
            </a:r>
            <a:r>
              <a:rPr lang="en-US" altLang="zh-CN" sz="2800" i="1" dirty="0">
                <a:ea typeface="宋体" panose="02010600030101010101" pitchFamily="2" charset="-122"/>
              </a:rPr>
              <a:t>is</a:t>
            </a:r>
            <a:r>
              <a:rPr lang="en-US" altLang="zh-CN" sz="2800" dirty="0">
                <a:ea typeface="宋体" panose="02010600030101010101" pitchFamily="2" charset="-122"/>
              </a:rPr>
              <a:t> the Internet?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end systems, access networks, links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>
                <a:latin typeface="Gill Sans MT" panose="020B0502020104020203" pitchFamily="34" charset="0"/>
                <a:ea typeface="宋体" panose="02010600030101010101" pitchFamily="2" charset="-122"/>
              </a:rPr>
              <a:t>packet switching, circuit switching, network structure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1.4 delay, loss, throughput in networks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1.5 protocol layers, service models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1.6 networks under attack: security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C0000"/>
                </a:solidFill>
                <a:ea typeface="宋体" panose="02010600030101010101" pitchFamily="2" charset="-122"/>
              </a:rPr>
              <a:t>1.7 history</a:t>
            </a:r>
          </a:p>
          <a:p>
            <a:pPr eaLnBrk="1" hangingPunct="1"/>
            <a:endParaRPr lang="en-US" altLang="zh-CN" dirty="0">
              <a:solidFill>
                <a:srgbClr val="CC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068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  <p:sp>
        <p:nvSpPr>
          <p:cNvPr id="14234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835FFC3-49C7-4475-A6FB-5831739877ED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76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2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41513" y="210344"/>
            <a:ext cx="77724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4000" dirty="0"/>
              <a:t>Internet history</a:t>
            </a:r>
            <a:endParaRPr lang="en-US" altLang="zh-CN" dirty="0"/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70375" y="1722438"/>
            <a:ext cx="3657600" cy="4419600"/>
          </a:xfrm>
        </p:spPr>
        <p:txBody>
          <a:bodyPr>
            <a:normAutofit fontScale="92500" lnSpcReduction="10000"/>
          </a:bodyPr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1961: Kleinrock - queueing theory shows effectiveness of packet-switching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1964: Baran - packet-switching in military nets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1967: ARPAnet conceived by Advanced Research Projects Agency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1969: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2341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405688" y="1722438"/>
            <a:ext cx="4786312" cy="2871787"/>
          </a:xfrm>
        </p:spPr>
        <p:txBody>
          <a:bodyPr>
            <a:normAutofit lnSpcReduction="10000"/>
          </a:bodyPr>
          <a:lstStyle/>
          <a:p>
            <a:pPr marL="287338" indent="-287338"/>
            <a:r>
              <a:rPr lang="en-US" altLang="zh-CN" sz="2400"/>
              <a:t>1972: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public demo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NCP (Network Control Protocol) first host-host protocol 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first e-mail program</a:t>
            </a:r>
          </a:p>
          <a:p>
            <a:pPr marL="628650" lvl="1" indent="-233363"/>
            <a:r>
              <a:rPr lang="en-US" altLang="zh-CN">
                <a:ea typeface="宋体" panose="02010600030101010101" pitchFamily="2" charset="-122"/>
              </a:rPr>
              <a:t>ARPAnet has 15 nodes</a:t>
            </a:r>
          </a:p>
        </p:txBody>
      </p:sp>
      <p:pic>
        <p:nvPicPr>
          <p:cNvPr id="142338" name="Picture 6" descr="arpane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8"/>
          <a:stretch>
            <a:fillRect/>
          </a:stretch>
        </p:blipFill>
        <p:spPr bwMode="auto">
          <a:xfrm>
            <a:off x="4871864" y="3928774"/>
            <a:ext cx="2716213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2" name="Rectangle 5"/>
          <p:cNvSpPr>
            <a:spLocks noChangeArrowheads="1"/>
          </p:cNvSpPr>
          <p:nvPr/>
        </p:nvSpPr>
        <p:spPr bwMode="auto">
          <a:xfrm>
            <a:off x="2047875" y="1028700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>
                <a:solidFill>
                  <a:srgbClr val="CC0000"/>
                </a:solidFill>
                <a:latin typeface="Comic Sans MS" panose="030F0702030302020204" pitchFamily="66" charset="0"/>
              </a:rPr>
              <a:t>1961-1972: Early packet-switching principles</a:t>
            </a:r>
            <a:endParaRPr lang="en-US" altLang="zh-CN" sz="28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42343" name="Picture 1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1735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6D2A47E-7488-41E8-B4BB-05022DF41D7C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11424" y="1760537"/>
            <a:ext cx="4506913" cy="44577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2400" dirty="0"/>
              <a:t>1970: </a:t>
            </a:r>
            <a:r>
              <a:rPr lang="en-US" altLang="zh-CN" sz="2400" dirty="0" err="1"/>
              <a:t>ALOHAnet</a:t>
            </a:r>
            <a:r>
              <a:rPr lang="en-US" altLang="zh-CN" sz="2400" dirty="0"/>
              <a:t> satellite network in Hawaii</a:t>
            </a:r>
          </a:p>
          <a:p>
            <a:pPr eaLnBrk="1" hangingPunct="1"/>
            <a:r>
              <a:rPr lang="en-US" altLang="zh-CN" sz="2400" dirty="0"/>
              <a:t>1974: Cerf and Kahn - architecture for interconnecting networks</a:t>
            </a:r>
          </a:p>
          <a:p>
            <a:pPr eaLnBrk="1" hangingPunct="1"/>
            <a:r>
              <a:rPr lang="en-US" altLang="zh-CN" sz="2400" dirty="0"/>
              <a:t>1976: Ethernet at Xerox PARC</a:t>
            </a:r>
          </a:p>
          <a:p>
            <a:pPr eaLnBrk="1" hangingPunct="1"/>
            <a:r>
              <a:rPr lang="en-US" altLang="zh-CN" sz="2400" dirty="0"/>
              <a:t>late70</a:t>
            </a:r>
            <a:r>
              <a:rPr lang="ja-JP" altLang="en-US" sz="2400" dirty="0"/>
              <a:t>’</a:t>
            </a:r>
            <a:r>
              <a:rPr lang="en-US" altLang="ja-JP" sz="2400" dirty="0"/>
              <a:t>s: proprietary architectures: </a:t>
            </a:r>
            <a:r>
              <a:rPr lang="en-US" altLang="ja-JP" sz="2400" dirty="0" err="1"/>
              <a:t>DECnet</a:t>
            </a:r>
            <a:r>
              <a:rPr lang="en-US" altLang="ja-JP" sz="2400" dirty="0"/>
              <a:t>, SNA, XNA</a:t>
            </a:r>
          </a:p>
          <a:p>
            <a:pPr eaLnBrk="1" hangingPunct="1"/>
            <a:r>
              <a:rPr lang="en-US" altLang="zh-CN" sz="2400" dirty="0"/>
              <a:t>late 70</a:t>
            </a:r>
            <a:r>
              <a:rPr lang="ja-JP" altLang="en-US" sz="2400" dirty="0"/>
              <a:t>’</a:t>
            </a:r>
            <a:r>
              <a:rPr lang="en-US" altLang="ja-JP" sz="2400" dirty="0"/>
              <a:t>s: switching fixed length packets (ATM precursor)</a:t>
            </a:r>
          </a:p>
          <a:p>
            <a:pPr eaLnBrk="1" hangingPunct="1"/>
            <a:r>
              <a:rPr lang="en-US" altLang="zh-CN" sz="2400" dirty="0"/>
              <a:t>1979: </a:t>
            </a:r>
            <a:r>
              <a:rPr lang="en-US" altLang="zh-CN" sz="2400" dirty="0" err="1"/>
              <a:t>ARPAnet</a:t>
            </a:r>
            <a:r>
              <a:rPr lang="en-US" altLang="zh-CN" sz="2400" dirty="0"/>
              <a:t> has 200 nodes</a:t>
            </a:r>
          </a:p>
        </p:txBody>
      </p:sp>
      <p:sp>
        <p:nvSpPr>
          <p:cNvPr id="14438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494463" y="2116854"/>
            <a:ext cx="3924300" cy="348773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000" dirty="0">
                <a:ea typeface="宋体" panose="02010600030101010101" pitchFamily="2" charset="-122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90"/>
                </a:solidFill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</a:rPr>
              <a:t>s Internet architecture</a:t>
            </a:r>
            <a:endParaRPr lang="en-US" altLang="zh-CN" sz="2400" dirty="0">
              <a:solidFill>
                <a:srgbClr val="000090"/>
              </a:solidFill>
            </a:endParaRPr>
          </a:p>
        </p:txBody>
      </p:sp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047876" y="1028700"/>
            <a:ext cx="7972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1972-1980: Internetworking, new and proprietary nets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4389" name="Rectangle 6"/>
          <p:cNvSpPr>
            <a:spLocks noChangeArrowheads="1"/>
          </p:cNvSpPr>
          <p:nvPr/>
        </p:nvSpPr>
        <p:spPr bwMode="auto">
          <a:xfrm>
            <a:off x="6494463" y="1982788"/>
            <a:ext cx="3878262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4391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29754322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486F53E-A111-4759-BFE7-705D542E1145}" type="slidenum">
              <a:rPr lang="en-US" altLang="zh-CN" sz="1200" smtClean="0">
                <a:latin typeface="Tahoma" panose="020B0604030504040204" pitchFamily="34" charset="0"/>
              </a:rPr>
              <a:pPr/>
              <a:t>78</a:t>
            </a:fld>
            <a:endParaRPr lang="en-US" altLang="zh-CN" sz="1200" dirty="0">
              <a:latin typeface="Tahoma" panose="020B0604030504040204" pitchFamily="34" charset="0"/>
            </a:endParaRP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01825" y="1738122"/>
            <a:ext cx="3810000" cy="4457700"/>
          </a:xfrm>
        </p:spPr>
        <p:txBody>
          <a:bodyPr/>
          <a:lstStyle/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deployment of TCP/IP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1982: </a:t>
            </a:r>
            <a:r>
              <a:rPr lang="en-US" altLang="zh-CN" sz="2400" dirty="0" err="1"/>
              <a:t>smtp</a:t>
            </a:r>
            <a:r>
              <a:rPr lang="en-US" altLang="zh-CN" sz="2400" dirty="0"/>
              <a:t> e-mail protocol defined 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1983: DNS defined for name-to-IP-address translation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1985: ftp protocol defined</a:t>
            </a:r>
          </a:p>
          <a:p>
            <a:pPr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1988: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30832" y="1811338"/>
            <a:ext cx="3810000" cy="4448175"/>
          </a:xfrm>
        </p:spPr>
        <p:txBody>
          <a:bodyPr/>
          <a:lstStyle/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new national networks: CSnet, BITnet, NSFnet, Minitel</a:t>
            </a:r>
          </a:p>
          <a:p>
            <a:pPr marL="287338" indent="-287338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</a:rPr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>
              <a:ea typeface="ＭＳ Ｐゴシック" charset="0"/>
            </a:endParaRPr>
          </a:p>
        </p:txBody>
      </p:sp>
      <p:sp>
        <p:nvSpPr>
          <p:cNvPr id="146436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i="1">
                <a:solidFill>
                  <a:srgbClr val="CC0000"/>
                </a:solidFill>
                <a:latin typeface="Comic Sans MS" panose="030F0702030302020204" pitchFamily="66" charset="0"/>
              </a:rPr>
              <a:t>1980-1990: new protocols, a proliferation of networks</a:t>
            </a:r>
            <a:endParaRPr lang="en-US" altLang="zh-CN" sz="4000" u="sng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6437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6438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71525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31379521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13178E6-900C-4882-AE66-AB7F2A4FF69A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79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71464" y="1916832"/>
            <a:ext cx="5040560" cy="396044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</a:t>
            </a:r>
            <a:r>
              <a:rPr lang="ja-JP" altLang="en-US" sz="2600" dirty="0"/>
              <a:t>’</a:t>
            </a:r>
            <a:r>
              <a:rPr lang="en-US" altLang="ja-JP" sz="2600" dirty="0"/>
              <a:t>s: </a:t>
            </a:r>
            <a:r>
              <a:rPr lang="en-US" altLang="ja-JP" sz="2600" dirty="0" err="1"/>
              <a:t>ARPAnet</a:t>
            </a:r>
            <a:r>
              <a:rPr lang="en-US" altLang="ja-JP" sz="2600" dirty="0"/>
              <a:t> decommissioned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1991: NSF lifts restrictions on commercial use of </a:t>
            </a:r>
            <a:r>
              <a:rPr lang="en-US" altLang="zh-CN" sz="2600" dirty="0" err="1"/>
              <a:t>NSFnet</a:t>
            </a:r>
            <a:r>
              <a:rPr lang="en-US" altLang="zh-CN" sz="2600" dirty="0"/>
              <a:t> (decommissioned, 1995)</a:t>
            </a:r>
          </a:p>
          <a:p>
            <a:pPr>
              <a:lnSpc>
                <a:spcPct val="110000"/>
              </a:lnSpc>
              <a:buSzPct val="70000"/>
              <a:buFont typeface="Wingdings" panose="05000000000000000000" pitchFamily="2" charset="2"/>
              <a:buChar char="v"/>
            </a:pPr>
            <a:r>
              <a:rPr lang="en-US" altLang="zh-CN" sz="2600" dirty="0"/>
              <a:t>early 1990s: Web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hypertext [Bush 1945, Nelson 1960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s]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HTML, HTTP: Berners-Lee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1994: Mosaic, later Netscape</a:t>
            </a:r>
          </a:p>
          <a:p>
            <a:pPr marL="569913" lvl="1" indent="-225425"/>
            <a:r>
              <a:rPr lang="en-US" altLang="zh-CN" dirty="0">
                <a:ea typeface="宋体" panose="02010600030101010101" pitchFamily="2" charset="-122"/>
              </a:rPr>
              <a:t>late 1990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s: commercialization</a:t>
            </a:r>
            <a:r>
              <a:rPr lang="en-US" altLang="ja-JP" sz="2000" dirty="0">
                <a:ea typeface="MS PGothic" panose="020B0600070205080204" pitchFamily="34" charset="-128"/>
              </a:rPr>
              <a:t> of the Web</a:t>
            </a:r>
          </a:p>
          <a:p>
            <a:pPr marL="287338" indent="-287338"/>
            <a:endParaRPr lang="en-US" altLang="zh-CN" sz="2400" dirty="0"/>
          </a:p>
          <a:p>
            <a:pPr marL="287338" indent="-287338"/>
            <a:endParaRPr lang="en-US" altLang="zh-CN" sz="2400" dirty="0"/>
          </a:p>
        </p:txBody>
      </p:sp>
      <p:sp>
        <p:nvSpPr>
          <p:cNvPr id="161795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960096" y="1938739"/>
            <a:ext cx="4392488" cy="4448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dirty="0"/>
              <a:t>late 1990</a:t>
            </a:r>
            <a:r>
              <a:rPr lang="ja-JP" altLang="en-US" sz="2400" dirty="0"/>
              <a:t>’</a:t>
            </a:r>
            <a:r>
              <a:rPr lang="en-US" altLang="ja-JP" sz="2400" dirty="0"/>
              <a:t>s – 2000</a:t>
            </a:r>
            <a:r>
              <a:rPr lang="ja-JP" altLang="en-US" sz="2400" dirty="0"/>
              <a:t>’</a:t>
            </a:r>
            <a:r>
              <a:rPr lang="en-US" altLang="ja-JP" sz="2400" dirty="0"/>
              <a:t>s: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more killer apps: instant messaging, P2P file sharing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network security to forefront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est. 50 million host, 100 million+ users</a:t>
            </a:r>
          </a:p>
          <a:p>
            <a:pPr eaLnBrk="1" hangingPunct="1">
              <a:buSzPct val="70000"/>
              <a:buFont typeface="Wingdings" panose="05000000000000000000" pitchFamily="2" charset="2"/>
              <a:buChar char="v"/>
            </a:pPr>
            <a:r>
              <a:rPr lang="en-US" altLang="zh-CN" sz="2400" dirty="0"/>
              <a:t>backbone links running at </a:t>
            </a:r>
            <a:r>
              <a:rPr lang="en-US" altLang="zh-CN" sz="2400" dirty="0" err="1"/>
              <a:t>Gbps</a:t>
            </a:r>
            <a:endParaRPr lang="en-US" altLang="zh-CN" sz="2400" dirty="0"/>
          </a:p>
          <a:p>
            <a:pPr eaLnBrk="1" hangingPunct="1"/>
            <a:endParaRPr lang="en-US" altLang="zh-CN" sz="2000" dirty="0"/>
          </a:p>
        </p:txBody>
      </p:sp>
      <p:sp>
        <p:nvSpPr>
          <p:cNvPr id="148484" name="Rectangle 5"/>
          <p:cNvSpPr>
            <a:spLocks noChangeArrowheads="1"/>
          </p:cNvSpPr>
          <p:nvPr/>
        </p:nvSpPr>
        <p:spPr bwMode="auto">
          <a:xfrm>
            <a:off x="2047875" y="1028700"/>
            <a:ext cx="79629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1990, 2000</a:t>
            </a:r>
            <a:r>
              <a:rPr lang="ja-JP" altLang="en-US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’</a:t>
            </a:r>
            <a:r>
              <a:rPr lang="en-US" altLang="ja-JP" sz="2800" i="1" dirty="0">
                <a:solidFill>
                  <a:srgbClr val="CC0000"/>
                </a:solidFill>
                <a:latin typeface="Gill Sans MT" panose="020B0502020104020203" pitchFamily="34" charset="0"/>
              </a:rPr>
              <a:t>s: commercialization, the Web, new apps</a:t>
            </a:r>
            <a:endParaRPr lang="en-US" altLang="zh-CN" sz="2800" u="sng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48485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>
                <a:solidFill>
                  <a:srgbClr val="000099"/>
                </a:solidFill>
                <a:latin typeface="Gill Sans MT" panose="020B0502020104020203" pitchFamily="34" charset="0"/>
              </a:rPr>
              <a:t>Internet history</a:t>
            </a:r>
            <a:endParaRPr lang="en-US" altLang="zh-CN" sz="44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pic>
        <p:nvPicPr>
          <p:cNvPr id="14848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785814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9541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271464" y="836712"/>
            <a:ext cx="10393487" cy="720724"/>
          </a:xfrm>
        </p:spPr>
        <p:txBody>
          <a:bodyPr/>
          <a:lstStyle/>
          <a:p>
            <a:r>
              <a:rPr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Chapter 1: outline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1631504" y="2060848"/>
            <a:ext cx="10033447" cy="4247876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1.1 What </a:t>
            </a:r>
            <a:r>
              <a:rPr kumimoji="0" lang="en-US" altLang="zh-CN" i="1" dirty="0">
                <a:solidFill>
                  <a:srgbClr val="FF0000"/>
                </a:solidFill>
                <a:ea typeface="宋体" panose="02010600030101010101" pitchFamily="2" charset="-122"/>
              </a:rPr>
              <a:t>is</a:t>
            </a:r>
            <a:r>
              <a:rPr kumimoji="0"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1.2</a:t>
            </a:r>
            <a:r>
              <a:rPr kumimoji="0" lang="en-US" altLang="zh-CN" dirty="0">
                <a:ea typeface="宋体" panose="02010600030101010101" pitchFamily="2" charset="-122"/>
              </a:rPr>
              <a:t> </a:t>
            </a: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Network edge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1.3 Network core</a:t>
            </a:r>
          </a:p>
          <a:p>
            <a:pPr lvl="2">
              <a:buClr>
                <a:srgbClr val="000099"/>
              </a:buClr>
              <a:buSzPct val="85000"/>
              <a:buFont typeface="Wingdings" panose="05000000000000000000" pitchFamily="2" charset="2"/>
              <a:buChar char="v"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1.4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1.5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1.6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99"/>
                </a:solidFill>
                <a:ea typeface="宋体" panose="02010600030101010101" pitchFamily="2" charset="-122"/>
              </a:rPr>
              <a:t>1.7 History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568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DD5FDFEF-87AD-4096-A875-E75155382131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80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31504" y="1340768"/>
            <a:ext cx="7502525" cy="44577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00000"/>
                </a:solidFill>
              </a:rPr>
              <a:t>2005-present</a:t>
            </a:r>
          </a:p>
          <a:p>
            <a:pPr eaLnBrk="1" hangingPunct="1"/>
            <a:r>
              <a:rPr lang="en-US" altLang="zh-CN" sz="2400" dirty="0"/>
              <a:t>~5B devices attached to Internet </a:t>
            </a:r>
            <a:r>
              <a:rPr lang="en-US" altLang="zh-CN" sz="1800" dirty="0"/>
              <a:t>(2016)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smartphones and tablets</a:t>
            </a:r>
          </a:p>
          <a:p>
            <a:pPr eaLnBrk="1" hangingPunct="1"/>
            <a:r>
              <a:rPr lang="en-US" altLang="zh-CN" sz="2400" dirty="0"/>
              <a:t>aggressive deployment of broadband access</a:t>
            </a:r>
          </a:p>
          <a:p>
            <a:pPr eaLnBrk="1" hangingPunct="1"/>
            <a:r>
              <a:rPr lang="en-US" altLang="zh-CN" sz="2400" dirty="0"/>
              <a:t>increasing ubiquity of high-speed wireless access</a:t>
            </a:r>
          </a:p>
          <a:p>
            <a:pPr eaLnBrk="1" hangingPunct="1"/>
            <a:r>
              <a:rPr lang="en-US" altLang="zh-CN" sz="2400" dirty="0"/>
              <a:t>emergence of online social networks: </a:t>
            </a:r>
          </a:p>
          <a:p>
            <a:pPr marL="682625" lvl="1" indent="-225425"/>
            <a:r>
              <a:rPr lang="en-US" altLang="zh-CN" sz="2000" dirty="0">
                <a:ea typeface="MS PGothic" panose="020B0600070205080204" pitchFamily="34" charset="-128"/>
              </a:rPr>
              <a:t>Facebook: ~ one billion users</a:t>
            </a:r>
            <a:endParaRPr lang="en-US" altLang="zh-CN" dirty="0">
              <a:ea typeface="MS PGothic" panose="020B0600070205080204" pitchFamily="34" charset="-128"/>
            </a:endParaRPr>
          </a:p>
          <a:p>
            <a:pPr eaLnBrk="1" hangingPunct="1"/>
            <a:r>
              <a:rPr lang="en-US" altLang="zh-CN" sz="2400" dirty="0"/>
              <a:t>service providers (Google, Microsoft) create their own networks</a:t>
            </a:r>
          </a:p>
          <a:p>
            <a:pPr marL="682625" lvl="1" indent="-225425"/>
            <a:r>
              <a:rPr lang="en-US" altLang="zh-CN" dirty="0">
                <a:ea typeface="MS PGothic" panose="020B0600070205080204" pitchFamily="34" charset="-128"/>
              </a:rPr>
              <a:t>bypass  Internet, providing </a:t>
            </a:r>
            <a:r>
              <a:rPr lang="en-US" altLang="ja-JP" dirty="0">
                <a:ea typeface="MS PGothic" panose="020B0600070205080204" pitchFamily="34" charset="-128"/>
              </a:rPr>
              <a:t>"instantaneous" access to search, video content, email, etc.</a:t>
            </a:r>
          </a:p>
          <a:p>
            <a:pPr eaLnBrk="1" hangingPunct="1"/>
            <a:r>
              <a:rPr lang="en-US" altLang="zh-CN" sz="2400" dirty="0"/>
              <a:t>e-commerce, universities, enterprises running their services in </a:t>
            </a:r>
            <a:r>
              <a:rPr lang="en-US" altLang="ja-JP" sz="2400" dirty="0"/>
              <a:t>"cloud" (e.g., Amazon EC2)</a:t>
            </a:r>
            <a:endParaRPr lang="en-US" altLang="zh-CN" sz="2400" dirty="0"/>
          </a:p>
        </p:txBody>
      </p:sp>
      <p:sp>
        <p:nvSpPr>
          <p:cNvPr id="150531" name="Rectangle 2"/>
          <p:cNvSpPr>
            <a:spLocks noChangeArrowheads="1"/>
          </p:cNvSpPr>
          <p:nvPr/>
        </p:nvSpPr>
        <p:spPr bwMode="auto">
          <a:xfrm>
            <a:off x="1901825" y="252413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rgbClr val="000099"/>
                </a:solidFill>
                <a:latin typeface="Comic Sans MS" panose="030F0702030302020204" pitchFamily="66" charset="0"/>
              </a:rPr>
              <a:t>Internet history</a:t>
            </a:r>
            <a:endParaRPr lang="en-US" altLang="zh-CN" sz="4400" dirty="0">
              <a:solidFill>
                <a:srgbClr val="00009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50532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900113"/>
            <a:ext cx="4122167" cy="152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030700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CAA4A8E-7909-4FFD-A8E6-0B8E4343A0C6}" type="slidenum">
              <a:rPr lang="en-US" altLang="zh-CN" sz="1200" smtClean="0">
                <a:solidFill>
                  <a:schemeClr val="accent4"/>
                </a:solidFill>
                <a:latin typeface="Tahoma" panose="020B0604030504040204" pitchFamily="34" charset="0"/>
              </a:rPr>
              <a:pPr/>
              <a:t>81</a:t>
            </a:fld>
            <a:endParaRPr lang="en-US" altLang="zh-CN" sz="1200" dirty="0">
              <a:solidFill>
                <a:schemeClr val="accent4"/>
              </a:solidFill>
              <a:latin typeface="Tahoma" panose="020B0604030504040204" pitchFamily="34" charset="0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991544" y="121268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zh-CN" dirty="0"/>
              <a:t>Introduction: summary</a:t>
            </a: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135560" y="1268760"/>
            <a:ext cx="4384675" cy="518953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covered a </a:t>
            </a:r>
            <a:r>
              <a:rPr lang="en-US" altLang="ja-JP" i="1" dirty="0">
                <a:solidFill>
                  <a:srgbClr val="CC0000"/>
                </a:solidFill>
              </a:rPr>
              <a:t>"ton"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what'</a:t>
            </a:r>
            <a:r>
              <a:rPr lang="en-US" altLang="ja-JP" sz="2400" dirty="0"/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network edge, core, access network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packet-switching versus circuit-switching</a:t>
            </a:r>
          </a:p>
          <a:p>
            <a:pPr marL="682625" lvl="1" indent="-225425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 dirty="0"/>
              <a:t>history</a:t>
            </a:r>
          </a:p>
        </p:txBody>
      </p:sp>
      <p:sp>
        <p:nvSpPr>
          <p:cNvPr id="16589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7608168" y="1412776"/>
            <a:ext cx="3724275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i="1" dirty="0">
                <a:solidFill>
                  <a:srgbClr val="CC0000"/>
                </a:solidFill>
              </a:rPr>
              <a:t>you now have:</a:t>
            </a:r>
            <a:r>
              <a:rPr lang="en-US" altLang="zh-CN" sz="2400" dirty="0"/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context, overview, </a:t>
            </a:r>
            <a:r>
              <a:rPr lang="en-US" altLang="ja-JP" sz="2400" dirty="0"/>
              <a:t>"feel"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/>
              <a:t>more depth, detail </a:t>
            </a:r>
            <a:r>
              <a:rPr lang="en-US" altLang="zh-CN" sz="2400" i="1" dirty="0"/>
              <a:t>to follow!</a:t>
            </a:r>
            <a:endParaRPr lang="en-US" altLang="zh-CN" sz="2400" dirty="0"/>
          </a:p>
        </p:txBody>
      </p:sp>
      <p:pic>
        <p:nvPicPr>
          <p:cNvPr id="152578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836614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416480" y="6669360"/>
            <a:ext cx="1312387" cy="18864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1.7 history</a:t>
            </a:r>
          </a:p>
        </p:txBody>
      </p:sp>
    </p:spTree>
    <p:extLst>
      <p:ext uri="{BB962C8B-B14F-4D97-AF65-F5344CB8AC3E}">
        <p14:creationId xmlns:p14="http://schemas.microsoft.com/office/powerpoint/2010/main" val="18435420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3673476" y="1477964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85000"/>
              </a:lnSpc>
            </a:pP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Chapter 1</a:t>
            </a:r>
            <a:br>
              <a:rPr lang="en-US" altLang="zh-CN" sz="4800">
                <a:solidFill>
                  <a:srgbClr val="000099"/>
                </a:solidFill>
                <a:latin typeface="Gill Sans MT" panose="020B0502020104020203" pitchFamily="34" charset="0"/>
              </a:rPr>
            </a:br>
            <a:r>
              <a:rPr lang="en-US" altLang="zh-CN" sz="4400">
                <a:solidFill>
                  <a:srgbClr val="000099"/>
                </a:solidFill>
                <a:latin typeface="Gill Sans MT" panose="020B0502020104020203" pitchFamily="34" charset="0"/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1614261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2794001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4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/>
          <p:cNvGrpSpPr>
            <a:grpSpLocks/>
          </p:cNvGrpSpPr>
          <p:nvPr/>
        </p:nvGrpSpPr>
        <p:grpSpPr bwMode="auto">
          <a:xfrm>
            <a:off x="141922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solidFill>
                  <a:srgbClr val="0000FF"/>
                </a:solidFill>
                <a:latin typeface="Comic Sans MS" panose="030F0702030302020204" pitchFamily="66" charset="0"/>
              </a:endParaRPr>
            </a:p>
          </p:txBody>
        </p:sp>
      </p:grpSp>
      <p:pic>
        <p:nvPicPr>
          <p:cNvPr id="156676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8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31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6080126" y="1162051"/>
            <a:ext cx="2359661" cy="3171825"/>
            <a:chOff x="4556452" y="1162095"/>
            <a:chExt cx="2358584" cy="3172030"/>
          </a:xfrm>
        </p:grpSpPr>
        <p:cxnSp>
          <p:nvCxnSpPr>
            <p:cNvPr id="156695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4" name="TextBox 26"/>
              <p:cNvSpPr txBox="1">
                <a:spLocks noChangeArrowheads="1"/>
              </p:cNvSpPr>
              <p:nvPr/>
            </p:nvSpPr>
            <p:spPr bwMode="auto">
              <a:xfrm>
                <a:off x="3864450" y="4375664"/>
                <a:ext cx="2100899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Transport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Network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Link</a:t>
                </a:r>
                <a:r>
                  <a:rPr lang="en-US" altLang="zh-CN" sz="14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Physical</a:t>
                </a:r>
              </a:p>
            </p:txBody>
          </p:sp>
          <p:cxnSp>
            <p:nvCxnSpPr>
              <p:cNvPr id="156705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/>
            <p:cNvGrpSpPr>
              <a:grpSpLocks/>
            </p:cNvGrpSpPr>
            <p:nvPr/>
          </p:nvGrpSpPr>
          <p:grpSpPr bwMode="auto">
            <a:xfrm>
              <a:off x="4755995" y="1162095"/>
              <a:ext cx="1641047" cy="1020829"/>
              <a:chOff x="4075146" y="5836665"/>
              <a:chExt cx="1641047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156702" name="TextBox 34"/>
              <p:cNvSpPr txBox="1">
                <a:spLocks noChangeArrowheads="1"/>
              </p:cNvSpPr>
              <p:nvPr/>
            </p:nvSpPr>
            <p:spPr bwMode="auto">
              <a:xfrm>
                <a:off x="4075146" y="5913072"/>
                <a:ext cx="164104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application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(www browser, </a:t>
                </a:r>
              </a:p>
              <a:p>
                <a:pPr algn="ctr"/>
                <a:r>
                  <a:rPr lang="en-US" altLang="zh-CN" sz="16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email client</a:t>
                </a:r>
                <a:r>
                  <a:rPr lang="en-US" altLang="zh-CN" sz="2000">
                    <a:solidFill>
                      <a:srgbClr val="0000FF"/>
                    </a:solidFill>
                    <a:latin typeface="Comic Sans MS" panose="030F0702030302020204" pitchFamily="66" charset="0"/>
                  </a:rPr>
                  <a:t>)</a:t>
                </a:r>
              </a:p>
            </p:txBody>
          </p:sp>
        </p:grpSp>
        <p:cxnSp>
          <p:nvCxnSpPr>
            <p:cNvPr id="156698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75445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application</a:t>
              </a:r>
            </a:p>
          </p:txBody>
        </p:sp>
        <p:sp>
          <p:nvSpPr>
            <p:cNvPr id="156700" name="TextBox 39"/>
            <p:cNvSpPr txBox="1">
              <a:spLocks noChangeArrowheads="1"/>
            </p:cNvSpPr>
            <p:nvPr/>
          </p:nvSpPr>
          <p:spPr bwMode="auto">
            <a:xfrm>
              <a:off x="6101635" y="2627171"/>
              <a:ext cx="452162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FF"/>
                  </a:solidFill>
                  <a:latin typeface="Comic Sans MS" panose="030F0702030302020204" pitchFamily="66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3300413" y="877888"/>
            <a:ext cx="2872846" cy="3195806"/>
            <a:chOff x="1775964" y="877299"/>
            <a:chExt cx="2872820" cy="3196456"/>
          </a:xfrm>
        </p:grpSpPr>
        <p:grpSp>
          <p:nvGrpSpPr>
            <p:cNvPr id="156682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4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15820" y="4275642"/>
                  <a:ext cx="1103178" cy="10158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capture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(pcap)</a:t>
                  </a:r>
                </a:p>
              </p:txBody>
            </p:sp>
          </p:grpSp>
          <p:grpSp>
            <p:nvGrpSpPr>
              <p:cNvPr id="156688" name="Group 23"/>
              <p:cNvGrpSpPr>
                <a:grpSpLocks/>
              </p:cNvGrpSpPr>
              <p:nvPr/>
            </p:nvGrpSpPr>
            <p:grpSpPr bwMode="auto">
              <a:xfrm>
                <a:off x="1769669" y="863478"/>
                <a:ext cx="1300151" cy="708030"/>
                <a:chOff x="861399" y="5161570"/>
                <a:chExt cx="1300151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solidFill>
                      <a:srgbClr val="0000FF"/>
                    </a:solidFill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56692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23425" y="5161570"/>
                  <a:ext cx="1188137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packet</a:t>
                  </a:r>
                </a:p>
                <a:p>
                  <a:pPr algn="ctr"/>
                  <a:r>
                    <a:rPr lang="en-US" altLang="zh-CN" sz="2000">
                      <a:solidFill>
                        <a:srgbClr val="0000FF"/>
                      </a:solidFill>
                      <a:latin typeface="Comic Sans MS" panose="030F0702030302020204" pitchFamily="66" charset="0"/>
                    </a:rPr>
                    <a:t>analyzer</a:t>
                  </a:r>
                </a:p>
              </p:txBody>
            </p:sp>
          </p:grpSp>
          <p:sp>
            <p:nvSpPr>
              <p:cNvPr id="156689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solidFill>
                    <a:srgbClr val="0000FF"/>
                  </a:solidFill>
                  <a:latin typeface="Comic Sans MS" panose="030F0702030302020204" pitchFamily="66" charset="0"/>
                </a:endParaRPr>
              </a:p>
            </p:txBody>
          </p:sp>
          <p:pic>
            <p:nvPicPr>
              <p:cNvPr id="156690" name="Picture 4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/>
            <p:cNvSpPr txBox="1">
              <a:spLocks noChangeArrowheads="1"/>
            </p:cNvSpPr>
            <p:nvPr/>
          </p:nvSpPr>
          <p:spPr bwMode="auto">
            <a:xfrm>
              <a:off x="3449968" y="3242589"/>
              <a:ext cx="1198816" cy="83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 dirty="0">
                  <a:solidFill>
                    <a:srgbClr val="0000FF"/>
                  </a:solidFill>
                  <a:latin typeface="Comic Sans MS" panose="030F0702030302020204" pitchFamily="66" charset="0"/>
                </a:rPr>
                <a:t>copy of all Ethernet frames sent/received</a:t>
              </a:r>
            </a:p>
          </p:txBody>
        </p:sp>
        <p:cxnSp>
          <p:nvCxnSpPr>
            <p:cNvPr id="156686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272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645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</a:p>
        </p:txBody>
      </p:sp>
      <p:sp>
        <p:nvSpPr>
          <p:cNvPr id="64515" name="文本占位符 645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charset="0"/>
              <a:buChar char=""/>
            </a:pPr>
            <a:r>
              <a:rPr lang="en-US" altLang="zh-CN" sz="2600" dirty="0">
                <a:latin typeface="+mj-ea"/>
                <a:ea typeface="+mj-ea"/>
              </a:rPr>
              <a:t>ping</a:t>
            </a:r>
            <a:r>
              <a:rPr lang="zh-CN" altLang="en-US" sz="2600" dirty="0">
                <a:latin typeface="+mj-ea"/>
                <a:ea typeface="+mj-ea"/>
              </a:rPr>
              <a:t>另外一台计算机</a:t>
            </a:r>
          </a:p>
          <a:p>
            <a:pPr>
              <a:buFont typeface="Wingdings" panose="05000000000000000000" charset="0"/>
              <a:buChar char=""/>
            </a:pPr>
            <a:r>
              <a:rPr lang="en-US" altLang="zh-CN" sz="2600" dirty="0" err="1">
                <a:latin typeface="+mj-ea"/>
                <a:ea typeface="+mj-ea"/>
              </a:rPr>
              <a:t>tracert</a:t>
            </a:r>
            <a:r>
              <a:rPr lang="en-US" altLang="zh-CN" sz="2600" dirty="0">
                <a:latin typeface="+mj-ea"/>
                <a:ea typeface="+mj-ea"/>
              </a:rPr>
              <a:t> </a:t>
            </a:r>
            <a:r>
              <a:rPr lang="zh-CN" altLang="en-US" sz="2600" dirty="0">
                <a:latin typeface="+mj-ea"/>
                <a:ea typeface="+mj-ea"/>
              </a:rPr>
              <a:t>一个服务器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课本第一章习题任意选做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3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道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申请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账户，下载相关资源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https://github.com/wireshark/wireshark</a:t>
            </a: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使用</a:t>
            </a:r>
            <a:r>
              <a:rPr lang="en-US" altLang="zh-CN" sz="2600" dirty="0" err="1">
                <a:latin typeface="+mj-ea"/>
                <a:ea typeface="+mj-ea"/>
                <a:sym typeface="+mn-ea"/>
              </a:rPr>
              <a:t>github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提交作业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作业邮件主题的格式：学号</a:t>
            </a:r>
            <a:r>
              <a:rPr lang="en-US" altLang="zh-CN" sz="2600" dirty="0">
                <a:latin typeface="+mj-ea"/>
                <a:ea typeface="+mj-ea"/>
                <a:sym typeface="+mn-ea"/>
              </a:rPr>
              <a:t>_</a:t>
            </a:r>
            <a:r>
              <a:rPr lang="zh-CN" altLang="en-US" sz="2600" dirty="0">
                <a:latin typeface="+mj-ea"/>
                <a:ea typeface="+mj-ea"/>
                <a:sym typeface="+mn-ea"/>
              </a:rPr>
              <a:t>姓名</a:t>
            </a:r>
            <a:endParaRPr lang="en-US" altLang="zh-CN" sz="2600" dirty="0">
              <a:latin typeface="+mj-ea"/>
              <a:ea typeface="+mj-ea"/>
              <a:sym typeface="+mn-ea"/>
            </a:endParaRPr>
          </a:p>
          <a:p>
            <a:pPr>
              <a:buFont typeface="Wingdings" panose="05000000000000000000" charset="0"/>
              <a:buChar char=""/>
            </a:pPr>
            <a:r>
              <a:rPr lang="zh-CN" altLang="en-US" sz="2600" dirty="0">
                <a:latin typeface="+mj-ea"/>
                <a:ea typeface="+mj-ea"/>
                <a:sym typeface="+mn-ea"/>
              </a:rPr>
              <a:t>每次作业在一周内提交（第一次课例外，可推迟到下次课之前）</a:t>
            </a:r>
          </a:p>
          <a:p>
            <a:pPr>
              <a:buFont typeface="Wingdings" panose="05000000000000000000" charset="0"/>
              <a:buChar char=""/>
            </a:pPr>
            <a:endParaRPr lang="zh-CN" altLang="en-US" sz="2600" dirty="0"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560496" y="6657522"/>
            <a:ext cx="1199456" cy="16394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 dirty="0">
                <a:solidFill>
                  <a:schemeClr val="accent2"/>
                </a:solidFill>
                <a:latin typeface="Tahoma" panose="020B0604030504040204" pitchFamily="34" charset="0"/>
              </a:rPr>
              <a:t>1 Introduction</a:t>
            </a:r>
          </a:p>
        </p:txBody>
      </p: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04302" y="6687722"/>
            <a:ext cx="2364415" cy="16806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2FD4BDF-EA02-40CC-A4A6-DBE307729CC4}" type="slidenum">
              <a:rPr lang="en-US" altLang="zh-CN" sz="1200" smtClean="0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</a:rPr>
              <a:pPr/>
              <a:t>9</a:t>
            </a:fld>
            <a:endParaRPr lang="en-US" altLang="zh-CN" sz="1200" dirty="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27448" y="182214"/>
            <a:ext cx="10009187" cy="9366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600" dirty="0"/>
              <a:t>What</a:t>
            </a:r>
            <a:r>
              <a:rPr lang="en-US" altLang="ja-JP" sz="3600" dirty="0"/>
              <a:t>'s the Internet: "nuts and bolts" view</a:t>
            </a:r>
            <a:endParaRPr lang="en-US" altLang="zh-CN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49912" y="1478910"/>
            <a:ext cx="3779838" cy="127158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15000"/>
              </a:spcBef>
              <a:buFont typeface="Wingdings" panose="05000000000000000000" pitchFamily="2" charset="2"/>
              <a:buChar char="v"/>
            </a:pPr>
            <a:r>
              <a:rPr lang="en-US" altLang="zh-CN" sz="2400" dirty="0"/>
              <a:t>billions of connected computing devices: </a:t>
            </a:r>
          </a:p>
          <a:p>
            <a:pPr marL="631825" lvl="1" indent="-231775">
              <a:spcBef>
                <a:spcPct val="15000"/>
              </a:spcBef>
            </a:pP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hosts </a:t>
            </a:r>
            <a:r>
              <a:rPr lang="en-US" altLang="zh-CN" i="1" dirty="0">
                <a:ea typeface="MS PGothic" panose="020B0600070205080204" pitchFamily="34" charset="-128"/>
              </a:rPr>
              <a:t>=</a:t>
            </a:r>
            <a:r>
              <a:rPr lang="en-US" altLang="zh-CN" i="1" dirty="0">
                <a:solidFill>
                  <a:srgbClr val="CC0000"/>
                </a:solidFill>
                <a:ea typeface="MS PGothic" panose="020B0600070205080204" pitchFamily="34" charset="-128"/>
              </a:rPr>
              <a:t> end systems</a:t>
            </a:r>
            <a:r>
              <a:rPr lang="en-US" altLang="zh-CN" i="1" dirty="0">
                <a:solidFill>
                  <a:srgbClr val="FF0000"/>
                </a:solidFill>
                <a:ea typeface="MS PGothic" panose="020B0600070205080204" pitchFamily="34" charset="-128"/>
              </a:rPr>
              <a:t> </a:t>
            </a:r>
          </a:p>
          <a:p>
            <a:pPr marL="631825" lvl="1" indent="-231775"/>
            <a:r>
              <a:rPr lang="en-US" altLang="zh-CN" dirty="0">
                <a:ea typeface="宋体" panose="02010600030101010101" pitchFamily="2" charset="-122"/>
              </a:rPr>
              <a:t>running </a:t>
            </a:r>
            <a:r>
              <a:rPr lang="en-US" altLang="zh-CN" i="1" dirty="0">
                <a:solidFill>
                  <a:srgbClr val="CC0000"/>
                </a:solidFill>
                <a:ea typeface="宋体" panose="02010600030101010101" pitchFamily="2" charset="-122"/>
              </a:rPr>
              <a:t>network apps</a:t>
            </a:r>
            <a:endParaRPr lang="en-US" altLang="zh-CN" dirty="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3353407" y="3149822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communication links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fiber, copper, radio, satellite</a:t>
            </a:r>
          </a:p>
          <a:p>
            <a:pPr marL="738187" lvl="1" indent="-342900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Gill Sans MT" panose="020B0502020104020203" pitchFamily="34" charset="0"/>
              <a:buChar char="­"/>
            </a:pPr>
            <a:r>
              <a:rPr lang="en-US" altLang="zh-CN" sz="2000" dirty="0">
                <a:solidFill>
                  <a:srgbClr val="0000FF"/>
                </a:solidFill>
                <a:latin typeface="Comic Sans MS" panose="030F0702030302020204" pitchFamily="66" charset="0"/>
              </a:rPr>
              <a:t>transmission rate: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bandwidth</a:t>
            </a:r>
            <a:endParaRPr lang="en-US" altLang="zh-CN" sz="2000" dirty="0">
              <a:solidFill>
                <a:srgbClr val="CC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3387632" y="4740641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v"/>
              <a:defRPr/>
            </a:pPr>
            <a:r>
              <a:rPr lang="en-US" sz="2000" i="1" dirty="0">
                <a:solidFill>
                  <a:srgbClr val="CC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forward packets (chunks of data)</a:t>
            </a:r>
          </a:p>
          <a:p>
            <a:pPr marL="681037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Gill Sans MT" panose="020B0502020104020203" pitchFamily="34" charset="0"/>
              <a:buChar char="­"/>
              <a:defRPr/>
            </a:pP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and</a:t>
            </a:r>
            <a:r>
              <a:rPr lang="en-US" sz="20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C00000"/>
                </a:solidFill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sz="2000" dirty="0">
              <a:latin typeface="Comic Sans MS" panose="030F0702030302020204" pitchFamily="66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1862138" y="3454400"/>
            <a:ext cx="1612899" cy="1063625"/>
            <a:chOff x="98" y="2320"/>
            <a:chExt cx="1016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40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2157413" y="5253039"/>
            <a:ext cx="728662" cy="481012"/>
            <a:chOff x="293" y="3440"/>
            <a:chExt cx="45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888999"/>
            <a:ext cx="9649071" cy="165689"/>
          </a:xfrm>
          <a:prstGeom prst="rect">
            <a:avLst/>
          </a:prstGeom>
          <a:noFill/>
          <a:ln w="9525">
            <a:solidFill>
              <a:schemeClr val="accent3"/>
            </a:solidFill>
            <a:miter lim="800000"/>
            <a:headEnd/>
            <a:tailEnd/>
          </a:ln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1857375" y="1322389"/>
            <a:ext cx="1589088" cy="1622425"/>
            <a:chOff x="210" y="833"/>
            <a:chExt cx="1001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732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4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45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>
                  <a:solidFill>
                    <a:srgbClr val="000099"/>
                  </a:solidFill>
                  <a:latin typeface="Comic Sans MS" panose="030F0702030302020204" pitchFamily="66" charset="0"/>
                </a:rPr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545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zh-CN" sz="14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</p:grp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6726239" y="1384300"/>
            <a:ext cx="3551237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00CCFF"/>
                  </a:solidFill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latin typeface="Comic Sans MS" panose="030F0702030302020204" pitchFamily="66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>
                <a:latin typeface="Comic Sans MS" panose="030F0702030302020204" pitchFamily="66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Comic Sans MS" panose="030F0702030302020204" pitchFamily="66" charset="0"/>
              </a:endParaRPr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>
                  <a:latin typeface="Comic Sans MS" panose="030F0702030302020204" pitchFamily="66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latin typeface="Comic Sans MS" panose="030F0702030302020204" pitchFamily="66" charset="0"/>
                  </a:endParaRPr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63378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6410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3628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600">
                  <a:solidFill>
                    <a:srgbClr val="000099"/>
                  </a:solidFill>
                  <a:latin typeface="Comic Sans MS" panose="030F0702030302020204" pitchFamily="66" charset="0"/>
                </a:rPr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958917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385316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zh-CN" sz="1600" dirty="0">
                  <a:solidFill>
                    <a:srgbClr val="000099"/>
                  </a:solidFill>
                  <a:latin typeface="Comic Sans MS" panose="030F0702030302020204" pitchFamily="66" charset="0"/>
                </a:rPr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>
                  <a:solidFill>
                    <a:srgbClr val="FFFFFF"/>
                  </a:solidFill>
                  <a:latin typeface="Comic Sans MS" panose="030F0702030302020204" pitchFamily="66" charset="0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latin typeface="Comic Sans MS" panose="030F0702030302020204" pitchFamily="66" charset="0"/>
                </a:endParaRPr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98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theme/theme1.xml><?xml version="1.0" encoding="utf-8"?>
<a:theme xmlns:a="http://schemas.openxmlformats.org/drawingml/2006/main" name="Cover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PAGE">
  <a:themeElements>
    <a:clrScheme name="PPTSHOP-ORANGE">
      <a:dk1>
        <a:srgbClr val="4C4C4C"/>
      </a:dk1>
      <a:lt1>
        <a:srgbClr val="FFFFFF"/>
      </a:lt1>
      <a:dk2>
        <a:srgbClr val="777777"/>
      </a:dk2>
      <a:lt2>
        <a:srgbClr val="B2B2B2"/>
      </a:lt2>
      <a:accent1>
        <a:srgbClr val="E45327"/>
      </a:accent1>
      <a:accent2>
        <a:srgbClr val="FF6600"/>
      </a:accent2>
      <a:accent3>
        <a:srgbClr val="FFBA37"/>
      </a:accent3>
      <a:accent4>
        <a:srgbClr val="FFF65C"/>
      </a:accent4>
      <a:accent5>
        <a:srgbClr val="B2B2B2"/>
      </a:accent5>
      <a:accent6>
        <a:srgbClr val="16C6CC"/>
      </a:accent6>
      <a:hlink>
        <a:srgbClr val="373737"/>
      </a:hlink>
      <a:folHlink>
        <a:srgbClr val="6E6E6E"/>
      </a:folHlink>
    </a:clrScheme>
    <a:fontScheme name="PPTSHOP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2"/>
            </a:gs>
            <a:gs pos="100000">
              <a:schemeClr val="accent2">
                <a:lumMod val="50000"/>
                <a:alpha val="31000"/>
              </a:schemeClr>
            </a:gs>
          </a:gsLst>
          <a:path path="circle">
            <a:fillToRect r="100000" b="100000"/>
          </a:path>
          <a:tileRect l="-100000" t="-100000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ctr" anchorCtr="0" compatLnSpc="1">
        <a:no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4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Stone Sans" pitchFamily="2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ww.SlideTo.Me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PTSHOP-ORANGE">
    <a:dk1>
      <a:srgbClr val="4C4C4C"/>
    </a:dk1>
    <a:lt1>
      <a:srgbClr val="FFFFFF"/>
    </a:lt1>
    <a:dk2>
      <a:srgbClr val="777777"/>
    </a:dk2>
    <a:lt2>
      <a:srgbClr val="B2B2B2"/>
    </a:lt2>
    <a:accent1>
      <a:srgbClr val="E45327"/>
    </a:accent1>
    <a:accent2>
      <a:srgbClr val="FF6600"/>
    </a:accent2>
    <a:accent3>
      <a:srgbClr val="FFBA37"/>
    </a:accent3>
    <a:accent4>
      <a:srgbClr val="FFF65C"/>
    </a:accent4>
    <a:accent5>
      <a:srgbClr val="B2B2B2"/>
    </a:accent5>
    <a:accent6>
      <a:srgbClr val="16C6CC"/>
    </a:accent6>
    <a:hlink>
      <a:srgbClr val="373737"/>
    </a:hlink>
    <a:folHlink>
      <a:srgbClr val="6E6E6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4625</TotalTime>
  <Words>6326</Words>
  <Application>Microsoft Office PowerPoint</Application>
  <PresentationFormat>宽屏</PresentationFormat>
  <Paragraphs>1633</Paragraphs>
  <Slides>84</Slides>
  <Notes>69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5" baseType="lpstr">
      <vt:lpstr>ＭＳ Ｐゴシック</vt:lpstr>
      <vt:lpstr>ＭＳ Ｐゴシック</vt:lpstr>
      <vt:lpstr>ZapfDingbats</vt:lpstr>
      <vt:lpstr>等线</vt:lpstr>
      <vt:lpstr>隶书</vt:lpstr>
      <vt:lpstr>宋体</vt:lpstr>
      <vt:lpstr>微软雅黑</vt:lpstr>
      <vt:lpstr>Arial</vt:lpstr>
      <vt:lpstr>Arial Black</vt:lpstr>
      <vt:lpstr>Arial Narrow</vt:lpstr>
      <vt:lpstr>Calibri</vt:lpstr>
      <vt:lpstr>Comic Sans MS</vt:lpstr>
      <vt:lpstr>Consolas</vt:lpstr>
      <vt:lpstr>Courier New</vt:lpstr>
      <vt:lpstr>Gill Sans MT</vt:lpstr>
      <vt:lpstr>Tahoma</vt:lpstr>
      <vt:lpstr>Times New Roman</vt:lpstr>
      <vt:lpstr>Wingdings</vt:lpstr>
      <vt:lpstr>Cover</vt:lpstr>
      <vt:lpstr>INPAGE</vt:lpstr>
      <vt:lpstr>Clip</vt:lpstr>
      <vt:lpstr>网络与分布式计算</vt:lpstr>
      <vt:lpstr>Networks and Distributed Computing</vt:lpstr>
      <vt:lpstr>Textbook</vt:lpstr>
      <vt:lpstr>Some Ground Rules</vt:lpstr>
      <vt:lpstr>Assessment for the course</vt:lpstr>
      <vt:lpstr>Now let's begin ...</vt:lpstr>
      <vt:lpstr>Chapter 1: Introduction</vt:lpstr>
      <vt:lpstr>Chapter 1: outline</vt:lpstr>
      <vt:lpstr>What's the Internet: "nuts and bolts" view</vt:lpstr>
      <vt:lpstr>"Fun" Internet-connected devices</vt:lpstr>
      <vt:lpstr>PowerPoint 演示文稿</vt:lpstr>
      <vt:lpstr>What's the Internet: a service view</vt:lpstr>
      <vt:lpstr>What's a protocol?</vt:lpstr>
      <vt:lpstr>PowerPoint 演示文稿</vt:lpstr>
      <vt:lpstr>Chapter 1: roadmap</vt:lpstr>
      <vt:lpstr>A closer look at network structure:</vt:lpstr>
      <vt:lpstr>Access networks and physical media</vt:lpstr>
      <vt:lpstr>Access network: digital subscriber line (DSL)</vt:lpstr>
      <vt:lpstr>PowerPoint 演示文稿</vt:lpstr>
      <vt:lpstr>PowerPoint 演示文稿</vt:lpstr>
      <vt:lpstr>PowerPoint 演示文稿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Packet-switching: store-and-forward</vt:lpstr>
      <vt:lpstr>Packet Switching: queueing delay, loss</vt:lpstr>
      <vt:lpstr>Two key network-core functions</vt:lpstr>
      <vt:lpstr>Alternative core: circuit switching</vt:lpstr>
      <vt:lpstr>Circuit switching: FDM versus TDM</vt:lpstr>
      <vt:lpstr>Packet switching versus circuit switching</vt:lpstr>
      <vt:lpstr>PowerPoint 演示文稿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Chapter 1: roadmap</vt:lpstr>
      <vt:lpstr>How do loss and delay occur?</vt:lpstr>
      <vt:lpstr>Four sources of packet delay</vt:lpstr>
      <vt:lpstr>PowerPoint 演示文稿</vt:lpstr>
      <vt:lpstr>Caravan analogy</vt:lpstr>
      <vt:lpstr>Caravan analogy (more)</vt:lpstr>
      <vt:lpstr>Queueing delay (revisited)</vt:lpstr>
      <vt:lpstr>"Real" Internet delays and routes</vt:lpstr>
      <vt:lpstr>"Real" Internet delays, routes</vt:lpstr>
      <vt:lpstr>"Real"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"layers"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演示文稿</vt:lpstr>
      <vt:lpstr>Bad guys can sniff packets</vt:lpstr>
      <vt:lpstr>Bad guys can use fake addresses</vt:lpstr>
      <vt:lpstr>Chapter 1: roadmap</vt:lpstr>
      <vt:lpstr>Internet history</vt:lpstr>
      <vt:lpstr>PowerPoint 演示文稿</vt:lpstr>
      <vt:lpstr>PowerPoint 演示文稿</vt:lpstr>
      <vt:lpstr>PowerPoint 演示文稿</vt:lpstr>
      <vt:lpstr>PowerPoint 演示文稿</vt:lpstr>
      <vt:lpstr>Introduction: summary</vt:lpstr>
      <vt:lpstr>PowerPoint 演示文稿</vt:lpstr>
      <vt:lpstr>PowerPoint 演示文稿</vt:lpstr>
      <vt:lpstr>Homework</vt:lpstr>
    </vt:vector>
  </TitlesOfParts>
  <Company>Wuhan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Networking</dc:title>
  <dc:creator>Jicheng Hu</dc:creator>
  <cp:keywords>Wuhan University</cp:keywords>
  <cp:lastModifiedBy>Jicheng Hu</cp:lastModifiedBy>
  <cp:revision>358</cp:revision>
  <dcterms:created xsi:type="dcterms:W3CDTF">2015-05-07T17:29:00Z</dcterms:created>
  <dcterms:modified xsi:type="dcterms:W3CDTF">2020-02-06T08:03:53Z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